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507FC6"/>
    <a:srgbClr val="78AAD6"/>
    <a:srgbClr val="407AAA"/>
    <a:srgbClr val="7A93FF"/>
    <a:srgbClr val="0B78F8"/>
    <a:srgbClr val="7A81FF"/>
    <a:srgbClr val="7F8BFF"/>
    <a:srgbClr val="0096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5827"/>
  </p:normalViewPr>
  <p:slideViewPr>
    <p:cSldViewPr snapToGrid="0" snapToObjects="1">
      <p:cViewPr varScale="1">
        <p:scale>
          <a:sx n="51" d="100"/>
          <a:sy n="51" d="100"/>
        </p:scale>
        <p:origin x="24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5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10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2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50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98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88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22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58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4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89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9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41E6-B70D-7B4B-8740-B5319FEA3F73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038E-B58B-E844-9626-B48A4586F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3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055AE68-EDE7-C648-BB39-994667094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68" y="1038016"/>
            <a:ext cx="2037834" cy="3341026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B1FC7D43-69F2-7D4B-9132-30C8FDF53C8E}"/>
              </a:ext>
            </a:extLst>
          </p:cNvPr>
          <p:cNvSpPr/>
          <p:nvPr/>
        </p:nvSpPr>
        <p:spPr>
          <a:xfrm>
            <a:off x="290325" y="4373722"/>
            <a:ext cx="2936839" cy="650247"/>
          </a:xfrm>
          <a:prstGeom prst="rect">
            <a:avLst/>
          </a:prstGeom>
          <a:solidFill>
            <a:srgbClr val="5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>
                <a:solidFill>
                  <a:schemeClr val="bg1"/>
                </a:solidFill>
              </a:rPr>
              <a:t>Moderano: Prof. Elisabetta dall’Aglio, Presidente FIDAPA –BPW Parma</a:t>
            </a:r>
          </a:p>
          <a:p>
            <a:r>
              <a:rPr lang="it-IT" sz="1000" b="1" dirty="0">
                <a:solidFill>
                  <a:schemeClr val="bg1"/>
                </a:solidFill>
              </a:rPr>
              <a:t>Dr. Antonella Vezzani, Presidente Nazionale AIDM </a:t>
            </a:r>
          </a:p>
          <a:p>
            <a:pPr algn="ctr"/>
            <a:endParaRPr lang="it-IT" sz="1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1C1B284-8BF4-B74B-91E6-4B734821ECB3}"/>
              </a:ext>
            </a:extLst>
          </p:cNvPr>
          <p:cNvSpPr txBox="1"/>
          <p:nvPr/>
        </p:nvSpPr>
        <p:spPr>
          <a:xfrm>
            <a:off x="254577" y="2480103"/>
            <a:ext cx="594476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666750" algn="l"/>
              </a:tabLst>
            </a:pPr>
            <a:r>
              <a:rPr lang="it-IT" sz="1000" b="1" dirty="0">
                <a:solidFill>
                  <a:srgbClr val="507FC6"/>
                </a:solidFill>
              </a:rPr>
              <a:t>14:00</a:t>
            </a:r>
            <a:r>
              <a:rPr lang="it-IT" sz="1000" b="1" dirty="0">
                <a:solidFill>
                  <a:srgbClr val="009193"/>
                </a:solidFill>
              </a:rPr>
              <a:t>	</a:t>
            </a:r>
            <a:r>
              <a:rPr lang="it-IT" sz="1000" i="1" dirty="0"/>
              <a:t>Registrazione partecipanti</a:t>
            </a:r>
            <a:endParaRPr lang="it-IT" sz="800" i="1" dirty="0"/>
          </a:p>
          <a:p>
            <a:pPr>
              <a:tabLst>
                <a:tab pos="666750" algn="l"/>
              </a:tabLst>
            </a:pPr>
            <a:endParaRPr lang="it-IT" sz="800" i="1" dirty="0"/>
          </a:p>
          <a:p>
            <a:pPr>
              <a:tabLst>
                <a:tab pos="666750" algn="l"/>
              </a:tabLst>
            </a:pPr>
            <a:r>
              <a:rPr lang="it-IT" sz="1000" b="1" dirty="0">
                <a:solidFill>
                  <a:srgbClr val="507FC6"/>
                </a:solidFill>
              </a:rPr>
              <a:t>14:30</a:t>
            </a:r>
            <a:r>
              <a:rPr lang="it-IT" sz="1000" b="1" dirty="0">
                <a:solidFill>
                  <a:srgbClr val="009193"/>
                </a:solidFill>
              </a:rPr>
              <a:t>	</a:t>
            </a:r>
            <a:r>
              <a:rPr lang="it-IT" sz="1000" i="1" dirty="0"/>
              <a:t>Introduzione: </a:t>
            </a:r>
          </a:p>
          <a:p>
            <a:pPr>
              <a:tabLst>
                <a:tab pos="666750" algn="l"/>
              </a:tabLst>
            </a:pPr>
            <a:r>
              <a:rPr lang="it-IT" sz="1000" b="1" i="1" dirty="0">
                <a:solidFill>
                  <a:srgbClr val="009193"/>
                </a:solidFill>
              </a:rPr>
              <a:t>	</a:t>
            </a:r>
            <a:r>
              <a:rPr lang="it-IT" sz="1000" b="1" i="1" dirty="0">
                <a:solidFill>
                  <a:srgbClr val="507FC6"/>
                </a:solidFill>
              </a:rPr>
              <a:t>dr. </a:t>
            </a:r>
            <a:r>
              <a:rPr lang="it-IT" sz="1000" b="1" dirty="0">
                <a:solidFill>
                  <a:srgbClr val="507FC6"/>
                </a:solidFill>
              </a:rPr>
              <a:t>Emilia </a:t>
            </a:r>
            <a:r>
              <a:rPr lang="it-IT" sz="1000" b="1" dirty="0" err="1">
                <a:solidFill>
                  <a:srgbClr val="507FC6"/>
                </a:solidFill>
              </a:rPr>
              <a:t>Solinas</a:t>
            </a:r>
            <a:r>
              <a:rPr lang="it-IT" sz="1000" b="1" dirty="0">
                <a:solidFill>
                  <a:srgbClr val="507FC6"/>
                </a:solidFill>
              </a:rPr>
              <a:t> </a:t>
            </a:r>
            <a:r>
              <a:rPr lang="it-IT" sz="1000" dirty="0"/>
              <a:t>Presidente CUG AOU di Parma	</a:t>
            </a:r>
          </a:p>
          <a:p>
            <a:pPr>
              <a:tabLst>
                <a:tab pos="666750" algn="l"/>
              </a:tabLst>
            </a:pPr>
            <a:r>
              <a:rPr lang="it-IT" sz="1000" b="1" dirty="0">
                <a:solidFill>
                  <a:srgbClr val="009193"/>
                </a:solidFill>
              </a:rPr>
              <a:t>	</a:t>
            </a:r>
            <a:r>
              <a:rPr lang="it-IT" sz="1000" b="1" dirty="0">
                <a:solidFill>
                  <a:srgbClr val="507FC6"/>
                </a:solidFill>
              </a:rPr>
              <a:t>dr. Sandra </a:t>
            </a:r>
            <a:r>
              <a:rPr lang="it-IT" sz="1000" b="1" dirty="0" err="1">
                <a:solidFill>
                  <a:srgbClr val="507FC6"/>
                </a:solidFill>
              </a:rPr>
              <a:t>Vattini</a:t>
            </a:r>
            <a:r>
              <a:rPr lang="it-IT" sz="1000" b="1" dirty="0">
                <a:solidFill>
                  <a:srgbClr val="507FC6"/>
                </a:solidFill>
              </a:rPr>
              <a:t> </a:t>
            </a:r>
            <a:r>
              <a:rPr lang="it-IT" sz="1000" dirty="0"/>
              <a:t>Presidente CUG AUSL  di Parma 			</a:t>
            </a:r>
            <a:r>
              <a:rPr lang="it-IT" sz="1000" i="1" dirty="0"/>
              <a:t>Saluto delle Autorità:</a:t>
            </a:r>
          </a:p>
          <a:p>
            <a:pPr>
              <a:tabLst>
                <a:tab pos="666750" algn="l"/>
              </a:tabLst>
            </a:pPr>
            <a:r>
              <a:rPr lang="it-IT" sz="1000" b="1" i="1" dirty="0">
                <a:solidFill>
                  <a:srgbClr val="009193"/>
                </a:solidFill>
              </a:rPr>
              <a:t>	</a:t>
            </a:r>
            <a:r>
              <a:rPr lang="it-IT" sz="1000" b="1" dirty="0">
                <a:solidFill>
                  <a:srgbClr val="507FC6"/>
                </a:solidFill>
              </a:rPr>
              <a:t>Dr. Nicoletta Paci  </a:t>
            </a:r>
            <a:r>
              <a:rPr lang="it-IT" sz="1000" dirty="0"/>
              <a:t>Assessora  alle Politiche Sociali e Sanità</a:t>
            </a:r>
          </a:p>
          <a:p>
            <a:pPr>
              <a:tabLst>
                <a:tab pos="666750" algn="l"/>
              </a:tabLst>
            </a:pPr>
            <a:r>
              <a:rPr lang="it-IT" sz="1000" dirty="0"/>
              <a:t>	Comune di Parma</a:t>
            </a:r>
          </a:p>
          <a:p>
            <a:pPr>
              <a:tabLst>
                <a:tab pos="666750" algn="l"/>
              </a:tabLst>
            </a:pPr>
            <a:r>
              <a:rPr lang="it-IT" sz="1000" b="1" dirty="0">
                <a:solidFill>
                  <a:srgbClr val="009193"/>
                </a:solidFill>
              </a:rPr>
              <a:t>	</a:t>
            </a:r>
            <a:r>
              <a:rPr lang="it-IT" sz="1000" b="1" dirty="0">
                <a:solidFill>
                  <a:srgbClr val="507FC6"/>
                </a:solidFill>
              </a:rPr>
              <a:t>Dr. Anna Maria Petrini  </a:t>
            </a:r>
          </a:p>
          <a:p>
            <a:pPr>
              <a:tabLst>
                <a:tab pos="666750" algn="l"/>
              </a:tabLst>
            </a:pPr>
            <a:r>
              <a:rPr lang="it-IT" sz="1000" b="1" dirty="0">
                <a:solidFill>
                  <a:srgbClr val="507FC6"/>
                </a:solidFill>
              </a:rPr>
              <a:t>	</a:t>
            </a:r>
            <a:r>
              <a:rPr lang="it-IT" sz="1000" dirty="0"/>
              <a:t>Commissaria straordinaria AUSL Parma</a:t>
            </a:r>
          </a:p>
          <a:p>
            <a:pPr>
              <a:tabLst>
                <a:tab pos="666750" algn="l"/>
              </a:tabLst>
            </a:pPr>
            <a:r>
              <a:rPr lang="it-IT" sz="1000" b="1" dirty="0"/>
              <a:t>	</a:t>
            </a:r>
            <a:r>
              <a:rPr lang="it-IT" sz="1000" b="1" dirty="0">
                <a:solidFill>
                  <a:srgbClr val="507FC6"/>
                </a:solidFill>
              </a:rPr>
              <a:t>Dr. Massimo </a:t>
            </a:r>
            <a:r>
              <a:rPr lang="it-IT" sz="1000" b="1" dirty="0" err="1">
                <a:solidFill>
                  <a:srgbClr val="507FC6"/>
                </a:solidFill>
              </a:rPr>
              <a:t>Fabi</a:t>
            </a:r>
            <a:r>
              <a:rPr lang="it-IT" sz="1000" dirty="0">
                <a:solidFill>
                  <a:srgbClr val="507FC6"/>
                </a:solidFill>
              </a:rPr>
              <a:t> </a:t>
            </a:r>
            <a:r>
              <a:rPr lang="it-IT" sz="1000" dirty="0"/>
              <a:t>Direttore Generale AOU di Parma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ED2F72-18C7-7846-9050-C2DC619D3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54" y="9536632"/>
            <a:ext cx="1298044" cy="2163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8D7C01-BA0B-DB42-912F-416263647943}"/>
              </a:ext>
            </a:extLst>
          </p:cNvPr>
          <p:cNvSpPr txBox="1"/>
          <p:nvPr/>
        </p:nvSpPr>
        <p:spPr>
          <a:xfrm>
            <a:off x="290327" y="1024803"/>
            <a:ext cx="508729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07FC6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Violenza di genere, una minaccia per la salute delle donne: riconoscere i segni della violenza</a:t>
            </a:r>
          </a:p>
          <a:p>
            <a:pPr>
              <a:spcBef>
                <a:spcPts val="600"/>
              </a:spcBef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Mercoledì 24 novembre 2021 dalle 14 alle 18:30</a:t>
            </a:r>
          </a:p>
          <a:p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Aule Nuove (n.9) – Azienda Ospedaliero Universitaria di Parma </a:t>
            </a:r>
          </a:p>
          <a:p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Via Gramsci 14 - Parma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67C678B4-28CE-D948-A85A-BE8E76D1EAF6}"/>
              </a:ext>
            </a:extLst>
          </p:cNvPr>
          <p:cNvCxnSpPr>
            <a:cxnSpLocks/>
          </p:cNvCxnSpPr>
          <p:nvPr/>
        </p:nvCxnSpPr>
        <p:spPr>
          <a:xfrm>
            <a:off x="338734" y="926445"/>
            <a:ext cx="6069270" cy="95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1A9A7D4-C8AD-094A-8280-15F0F7BD8098}"/>
              </a:ext>
            </a:extLst>
          </p:cNvPr>
          <p:cNvCxnSpPr>
            <a:cxnSpLocks/>
          </p:cNvCxnSpPr>
          <p:nvPr/>
        </p:nvCxnSpPr>
        <p:spPr>
          <a:xfrm>
            <a:off x="337016" y="2379114"/>
            <a:ext cx="42349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8F1A4C59-BB11-1C4D-A86F-23AE8D4E1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" y="108555"/>
            <a:ext cx="2337693" cy="510579"/>
          </a:xfrm>
          <a:prstGeom prst="rect">
            <a:avLst/>
          </a:prstGeom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A97DD6E4-003D-9D42-AB02-72D32BB613B5}"/>
              </a:ext>
            </a:extLst>
          </p:cNvPr>
          <p:cNvCxnSpPr>
            <a:cxnSpLocks/>
          </p:cNvCxnSpPr>
          <p:nvPr/>
        </p:nvCxnSpPr>
        <p:spPr>
          <a:xfrm>
            <a:off x="254577" y="2958874"/>
            <a:ext cx="748436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B1F87A90-CB00-0E4A-B699-E4EB4F64BA5B}"/>
              </a:ext>
            </a:extLst>
          </p:cNvPr>
          <p:cNvSpPr/>
          <p:nvPr/>
        </p:nvSpPr>
        <p:spPr>
          <a:xfrm>
            <a:off x="315756" y="7481960"/>
            <a:ext cx="6142212" cy="1313694"/>
          </a:xfrm>
          <a:prstGeom prst="rect">
            <a:avLst/>
          </a:prstGeom>
          <a:solidFill>
            <a:srgbClr val="5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b="1" dirty="0"/>
              <a:t>L’evento, accreditato per tutte le professioni sanitarie, è libero, ma per accedere è necessario presentare il green pass o un tampone negativo fatto non oltre 48h prima</a:t>
            </a:r>
            <a:endParaRPr lang="it-IT" sz="900" b="1" i="1" dirty="0"/>
          </a:p>
          <a:p>
            <a:pPr>
              <a:spcBef>
                <a:spcPts val="600"/>
              </a:spcBef>
            </a:pPr>
            <a:r>
              <a:rPr lang="it-IT" sz="900" b="1" i="1" dirty="0"/>
              <a:t>Info: </a:t>
            </a:r>
            <a:r>
              <a:rPr lang="it-IT" sz="900" b="1" dirty="0"/>
              <a:t>COMITATO UNICO DI GARANZIA (CUG)</a:t>
            </a:r>
            <a:br>
              <a:rPr lang="it-IT" sz="900" b="1" dirty="0"/>
            </a:br>
            <a:r>
              <a:rPr lang="it-IT" sz="900" b="1" dirty="0"/>
              <a:t>Azienda Usl di Parma - tel. 0521 396281 , Azienda Ospedaliero-Universitaria di Parma – </a:t>
            </a:r>
            <a:r>
              <a:rPr lang="it-IT" sz="900" b="1" dirty="0" err="1"/>
              <a:t>cug@ao.pr.it</a:t>
            </a:r>
            <a:endParaRPr lang="it-IT" sz="900" b="1" dirty="0">
              <a:effectLst/>
            </a:endParaRPr>
          </a:p>
          <a:p>
            <a:endParaRPr lang="it-IT" sz="900" b="1" i="1" dirty="0"/>
          </a:p>
          <a:p>
            <a:r>
              <a:rPr lang="it-IT" sz="900" b="1" i="1" dirty="0"/>
              <a:t>Responsabile scientifico: </a:t>
            </a:r>
            <a:r>
              <a:rPr lang="it-IT" sz="900" b="1" dirty="0"/>
              <a:t>Emilia Solinas</a:t>
            </a:r>
          </a:p>
          <a:p>
            <a:r>
              <a:rPr lang="it-IT" sz="900" b="1" i="1" dirty="0"/>
              <a:t>Segreteria scientifica</a:t>
            </a:r>
            <a:r>
              <a:rPr lang="it-IT" sz="900" b="1" dirty="0"/>
              <a:t>: Dr.ssa Silvia Pipitone, Dr.ssa  Letizia </a:t>
            </a:r>
            <a:r>
              <a:rPr lang="it-IT" sz="900" b="1" dirty="0" err="1"/>
              <a:t>Gnetti</a:t>
            </a:r>
            <a:endParaRPr lang="it-IT" sz="900" b="1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E407F2D-12D7-F546-96B2-4721B3EDE997}"/>
              </a:ext>
            </a:extLst>
          </p:cNvPr>
          <p:cNvSpPr txBox="1"/>
          <p:nvPr/>
        </p:nvSpPr>
        <p:spPr bwMode="auto">
          <a:xfrm>
            <a:off x="2825117" y="563138"/>
            <a:ext cx="1206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800" b="1" i="1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Sezione di Parma </a:t>
            </a:r>
            <a:endParaRPr lang="it-IT" sz="800" dirty="0">
              <a:solidFill>
                <a:srgbClr val="002060"/>
              </a:solidFill>
              <a:ea typeface="MS PGothic" pitchFamily="34" charset="-128"/>
            </a:endParaRPr>
          </a:p>
          <a:p>
            <a:pPr>
              <a:defRPr/>
            </a:pPr>
            <a:endParaRPr lang="it-IT" sz="1600" dirty="0">
              <a:solidFill>
                <a:srgbClr val="002060"/>
              </a:solidFill>
              <a:ea typeface="MS PGothic" pitchFamily="34" charset="-128"/>
            </a:endParaRP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B02667C0-E8AF-BA44-9753-3A9E37E11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54" y="8874003"/>
            <a:ext cx="384176" cy="473972"/>
          </a:xfrm>
          <a:prstGeom prst="rect">
            <a:avLst/>
          </a:prstGeom>
        </p:spPr>
      </p:pic>
      <p:cxnSp>
        <p:nvCxnSpPr>
          <p:cNvPr id="63" name="Connettore 1 62">
            <a:extLst>
              <a:ext uri="{FF2B5EF4-FFF2-40B4-BE49-F238E27FC236}">
                <a16:creationId xmlns:a16="http://schemas.microsoft.com/office/drawing/2014/main" id="{6FF02845-1B43-D44B-ADED-773EEC7231F1}"/>
              </a:ext>
            </a:extLst>
          </p:cNvPr>
          <p:cNvCxnSpPr>
            <a:cxnSpLocks/>
          </p:cNvCxnSpPr>
          <p:nvPr/>
        </p:nvCxnSpPr>
        <p:spPr>
          <a:xfrm>
            <a:off x="254577" y="2700132"/>
            <a:ext cx="748436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40DD4031-A38D-8143-9EBF-9316D94E7A6C}"/>
              </a:ext>
            </a:extLst>
          </p:cNvPr>
          <p:cNvGrpSpPr/>
          <p:nvPr/>
        </p:nvGrpSpPr>
        <p:grpSpPr>
          <a:xfrm>
            <a:off x="5144380" y="8999559"/>
            <a:ext cx="1298044" cy="501663"/>
            <a:chOff x="5288603" y="123949"/>
            <a:chExt cx="1317179" cy="593517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607B0C9E-CABB-D64F-A4EC-63078F83D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" b="29858"/>
            <a:stretch/>
          </p:blipFill>
          <p:spPr>
            <a:xfrm>
              <a:off x="5367455" y="123949"/>
              <a:ext cx="1217049" cy="417509"/>
            </a:xfrm>
            <a:prstGeom prst="rect">
              <a:avLst/>
            </a:prstGeom>
          </p:spPr>
        </p:pic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FD2768F-7072-7B4D-8941-897287F83C9A}"/>
                </a:ext>
              </a:extLst>
            </p:cNvPr>
            <p:cNvSpPr txBox="1"/>
            <p:nvPr/>
          </p:nvSpPr>
          <p:spPr>
            <a:xfrm>
              <a:off x="5288603" y="440467"/>
              <a:ext cx="1317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600" dirty="0">
                  <a:solidFill>
                    <a:srgbClr val="00804A"/>
                  </a:solidFill>
                </a:rPr>
                <a:t>Comitato Unico di Garanzia</a:t>
              </a:r>
            </a:p>
            <a:p>
              <a:pPr algn="ctr"/>
              <a:r>
                <a:rPr lang="it-IT" sz="600" dirty="0">
                  <a:solidFill>
                    <a:srgbClr val="00804A"/>
                  </a:solidFill>
                </a:rPr>
                <a:t>AOU e AUSL di PARMA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F4D4480-32FF-824D-B6AB-64D40640D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651" y="61475"/>
            <a:ext cx="1226138" cy="5530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80E1B00-6C80-314A-8410-99AC6D194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00" y="8866534"/>
            <a:ext cx="758131" cy="523883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7BABD8A9-3F05-4A45-8534-E32F78577F8B}"/>
              </a:ext>
            </a:extLst>
          </p:cNvPr>
          <p:cNvGrpSpPr/>
          <p:nvPr/>
        </p:nvGrpSpPr>
        <p:grpSpPr>
          <a:xfrm>
            <a:off x="4429262" y="136529"/>
            <a:ext cx="2298252" cy="633953"/>
            <a:chOff x="4467817" y="115271"/>
            <a:chExt cx="2077090" cy="519130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C867E4A5-EE35-A444-A69C-45D68B16C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7817" y="115271"/>
              <a:ext cx="2077090" cy="392074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A4CE92D4-625E-2F42-B03A-92474F677767}"/>
                </a:ext>
              </a:extLst>
            </p:cNvPr>
            <p:cNvSpPr txBox="1"/>
            <p:nvPr/>
          </p:nvSpPr>
          <p:spPr>
            <a:xfrm>
              <a:off x="4859641" y="418957"/>
              <a:ext cx="15621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cap="small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Sezione di Parma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797747-0895-8C4D-83D8-2A314574F24B}"/>
              </a:ext>
            </a:extLst>
          </p:cNvPr>
          <p:cNvSpPr txBox="1"/>
          <p:nvPr/>
        </p:nvSpPr>
        <p:spPr>
          <a:xfrm>
            <a:off x="254577" y="5049120"/>
            <a:ext cx="3076528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50" dirty="0">
              <a:solidFill>
                <a:schemeClr val="bg1"/>
              </a:solidFill>
            </a:endParaRP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15:00</a:t>
            </a:r>
            <a:r>
              <a:rPr lang="it-IT" sz="1050" dirty="0"/>
              <a:t>	Anatomia del </a:t>
            </a:r>
            <a:r>
              <a:rPr lang="it-IT" sz="1050" dirty="0" err="1"/>
              <a:t>femminicidio</a:t>
            </a:r>
            <a:r>
              <a:rPr lang="it-IT" sz="1050" dirty="0"/>
              <a:t>: possibili </a:t>
            </a:r>
            <a:r>
              <a:rPr lang="it-IT" sz="1050" dirty="0" err="1"/>
              <a:t>markers</a:t>
            </a:r>
            <a:r>
              <a:rPr lang="it-IT" sz="1050" dirty="0"/>
              <a:t> 	identificativi -  </a:t>
            </a:r>
            <a:r>
              <a:rPr lang="it-IT" sz="1050" b="1" dirty="0">
                <a:solidFill>
                  <a:srgbClr val="FF0000"/>
                </a:solidFill>
              </a:rPr>
              <a:t>prof. Rossana Cecchi </a:t>
            </a:r>
            <a:r>
              <a:rPr lang="it-IT" sz="1050" dirty="0"/>
              <a:t> </a:t>
            </a:r>
          </a:p>
          <a:p>
            <a:pPr>
              <a:tabLst>
                <a:tab pos="400050" algn="l"/>
              </a:tabLst>
            </a:pPr>
            <a:r>
              <a:rPr lang="it-IT" sz="1050" dirty="0"/>
              <a:t>	Ordinaria di Medicina Legale, </a:t>
            </a:r>
            <a:r>
              <a:rPr lang="it-IT" sz="1050" dirty="0" err="1"/>
              <a:t>Univ</a:t>
            </a:r>
            <a:r>
              <a:rPr lang="it-IT" sz="1050" dirty="0"/>
              <a:t>. di Parma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15:20 </a:t>
            </a:r>
            <a:r>
              <a:rPr lang="it-IT" sz="1050" dirty="0"/>
              <a:t>	Traumi Oro-Facciali e Violenza di genere</a:t>
            </a:r>
          </a:p>
          <a:p>
            <a:pPr>
              <a:tabLst>
                <a:tab pos="400050" algn="l"/>
              </a:tabLst>
            </a:pPr>
            <a:r>
              <a:rPr lang="it-IT" sz="1050" dirty="0"/>
              <a:t>	</a:t>
            </a:r>
            <a:r>
              <a:rPr lang="it-IT" sz="1050" b="1" dirty="0">
                <a:solidFill>
                  <a:srgbClr val="FF0000"/>
                </a:solidFill>
              </a:rPr>
              <a:t>Dr. Claudia </a:t>
            </a:r>
            <a:r>
              <a:rPr lang="it-IT" sz="1050" b="1" dirty="0" err="1">
                <a:solidFill>
                  <a:srgbClr val="FF0000"/>
                </a:solidFill>
              </a:rPr>
              <a:t>Rabajotti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dirty="0"/>
              <a:t>– Medico odontoiatra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15:40</a:t>
            </a:r>
            <a:r>
              <a:rPr lang="it-IT" sz="1050" b="1" dirty="0">
                <a:solidFill>
                  <a:srgbClr val="009193"/>
                </a:solidFill>
              </a:rPr>
              <a:t> </a:t>
            </a:r>
            <a:r>
              <a:rPr lang="it-IT" sz="1050" dirty="0"/>
              <a:t>	Gli effetti della violenza sul cuore delle donne 	</a:t>
            </a:r>
            <a:r>
              <a:rPr lang="it-IT" sz="1050" b="1" dirty="0">
                <a:solidFill>
                  <a:srgbClr val="FF0000"/>
                </a:solidFill>
              </a:rPr>
              <a:t>Dr. Emilia </a:t>
            </a:r>
            <a:r>
              <a:rPr lang="it-IT" sz="1050" b="1" dirty="0" err="1">
                <a:solidFill>
                  <a:srgbClr val="FF0000"/>
                </a:solidFill>
              </a:rPr>
              <a:t>Solinas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dirty="0"/>
              <a:t>– Dirigente medico UO 	Cardiologia, AOU di Parma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16:00 </a:t>
            </a:r>
            <a:r>
              <a:rPr lang="it-IT" sz="1050" dirty="0"/>
              <a:t>	L’impatto della tecnologia nell’ambito della 	violenza di genere  </a:t>
            </a:r>
          </a:p>
          <a:p>
            <a:pPr>
              <a:tabLst>
                <a:tab pos="400050" algn="l"/>
              </a:tabLst>
            </a:pPr>
            <a:r>
              <a:rPr lang="it-IT" sz="1050" dirty="0">
                <a:solidFill>
                  <a:srgbClr val="FF0000"/>
                </a:solidFill>
              </a:rPr>
              <a:t>	I</a:t>
            </a:r>
            <a:r>
              <a:rPr lang="it-IT" sz="1050" b="1" dirty="0">
                <a:solidFill>
                  <a:srgbClr val="FF0000"/>
                </a:solidFill>
              </a:rPr>
              <a:t>ng. Bruna Giordano -</a:t>
            </a:r>
            <a:r>
              <a:rPr lang="it-IT" sz="1050" dirty="0"/>
              <a:t> Ing. Biomedico AOU PR </a:t>
            </a:r>
          </a:p>
          <a:p>
            <a:r>
              <a:rPr lang="it-IT" sz="1050" b="1" dirty="0">
                <a:solidFill>
                  <a:srgbClr val="507FC6"/>
                </a:solidFill>
              </a:rPr>
              <a:t>16:20    </a:t>
            </a:r>
            <a:r>
              <a:rPr lang="it-IT" sz="1050" dirty="0"/>
              <a:t>Discussione</a:t>
            </a:r>
            <a:endParaRPr lang="it-IT" sz="1050" b="1" dirty="0">
              <a:solidFill>
                <a:srgbClr val="507FC6"/>
              </a:solidFill>
            </a:endParaRPr>
          </a:p>
          <a:p>
            <a:endParaRPr lang="it-IT" sz="800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E167707-F864-FF46-A4D0-691AFD3E7AC8}"/>
              </a:ext>
            </a:extLst>
          </p:cNvPr>
          <p:cNvSpPr txBox="1"/>
          <p:nvPr/>
        </p:nvSpPr>
        <p:spPr>
          <a:xfrm>
            <a:off x="3310058" y="5049120"/>
            <a:ext cx="34748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>
                <a:solidFill>
                  <a:schemeClr val="bg1"/>
                </a:solidFill>
              </a:rPr>
              <a:t>Moderano</a:t>
            </a:r>
            <a:r>
              <a:rPr lang="it-IT" sz="1050" dirty="0">
                <a:solidFill>
                  <a:schemeClr val="bg1"/>
                </a:solidFill>
              </a:rPr>
              <a:t>:  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16:30</a:t>
            </a:r>
            <a:r>
              <a:rPr lang="it-IT" sz="1050" dirty="0"/>
              <a:t>	La violenza di genere durante la pandemia: 	l’accoglienza in PS</a:t>
            </a:r>
          </a:p>
          <a:p>
            <a:pPr>
              <a:tabLst>
                <a:tab pos="400050" algn="l"/>
              </a:tabLst>
            </a:pPr>
            <a:r>
              <a:rPr lang="it-IT" sz="1050" dirty="0"/>
              <a:t>	</a:t>
            </a:r>
            <a:r>
              <a:rPr lang="it-IT" sz="1050" b="1" dirty="0">
                <a:solidFill>
                  <a:srgbClr val="FF0000"/>
                </a:solidFill>
              </a:rPr>
              <a:t>Dr. Federica Pigna </a:t>
            </a:r>
            <a:r>
              <a:rPr lang="it-IT" sz="1050" dirty="0"/>
              <a:t>– Medico UOC PS, AOU  Parma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16:50</a:t>
            </a:r>
            <a:r>
              <a:rPr lang="it-IT" sz="1050" dirty="0"/>
              <a:t>	La violazione della sessualità femminile: i dati e il 	percorso assistenziale dell’ospedale di Parma 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FF0000"/>
                </a:solidFill>
              </a:rPr>
              <a:t>	dr. Maria Giovanna Carpano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FF0000"/>
                </a:solidFill>
              </a:rPr>
              <a:t>	</a:t>
            </a:r>
            <a:r>
              <a:rPr lang="it-IT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medico UOC Ginecologia AOU Parma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17:10</a:t>
            </a:r>
            <a:r>
              <a:rPr lang="it-IT" sz="1050" dirty="0">
                <a:solidFill>
                  <a:srgbClr val="507FC6"/>
                </a:solidFill>
              </a:rPr>
              <a:t> </a:t>
            </a:r>
            <a:r>
              <a:rPr lang="it-IT" sz="1050" dirty="0"/>
              <a:t> 	“Nessuno si salva da solo”: codice di condotta </a:t>
            </a:r>
          </a:p>
          <a:p>
            <a:pPr>
              <a:tabLst>
                <a:tab pos="400050" algn="l"/>
              </a:tabLst>
            </a:pPr>
            <a:r>
              <a:rPr lang="it-IT" sz="1050" dirty="0"/>
              <a:t>	contro le molestie sessuali </a:t>
            </a:r>
            <a:r>
              <a:rPr lang="it-IT" sz="1050" b="1" dirty="0">
                <a:solidFill>
                  <a:srgbClr val="FF0000"/>
                </a:solidFill>
              </a:rPr>
              <a:t>dr. Sandra </a:t>
            </a:r>
            <a:r>
              <a:rPr lang="it-IT" sz="1050" b="1" dirty="0" err="1">
                <a:solidFill>
                  <a:srgbClr val="FF0000"/>
                </a:solidFill>
              </a:rPr>
              <a:t>Vattini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endParaRPr lang="it-IT" sz="1050" dirty="0"/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FF0000"/>
                </a:solidFill>
              </a:rPr>
              <a:t>	</a:t>
            </a:r>
            <a:r>
              <a:rPr lang="it-IT" sz="1050" dirty="0"/>
              <a:t>Responsabile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dirty="0"/>
              <a:t>SSD Nutrizione - AUSL PR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17:30</a:t>
            </a:r>
            <a:r>
              <a:rPr lang="it-IT" sz="1050" dirty="0">
                <a:solidFill>
                  <a:srgbClr val="507FC6"/>
                </a:solidFill>
              </a:rPr>
              <a:t> 	</a:t>
            </a:r>
            <a:r>
              <a:rPr lang="it-IT" sz="1050" dirty="0"/>
              <a:t>Maschi che si immischiano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17:40</a:t>
            </a:r>
            <a:r>
              <a:rPr lang="it-IT" sz="1050" dirty="0"/>
              <a:t> 	Discussione </a:t>
            </a:r>
          </a:p>
          <a:p>
            <a:pPr>
              <a:tabLst>
                <a:tab pos="400050" algn="l"/>
              </a:tabLst>
            </a:pPr>
            <a:r>
              <a:rPr lang="it-IT" sz="1050" b="1" dirty="0">
                <a:solidFill>
                  <a:srgbClr val="507FC6"/>
                </a:solidFill>
              </a:rPr>
              <a:t>18:00</a:t>
            </a:r>
            <a:r>
              <a:rPr lang="it-IT" sz="1050" dirty="0"/>
              <a:t> 	Chiusura lavori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DB40F68-0EFF-1C40-9FB2-C319870802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521" y="8881197"/>
            <a:ext cx="1581259" cy="62864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B14D6C8-FBBA-B747-BC73-3A0212CC50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332" y="8898158"/>
            <a:ext cx="1027744" cy="737868"/>
          </a:xfrm>
          <a:prstGeom prst="rect">
            <a:avLst/>
          </a:prstGeom>
        </p:spPr>
      </p:pic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315D051B-5849-9E4E-AF2F-724B4AD8BCDB}"/>
              </a:ext>
            </a:extLst>
          </p:cNvPr>
          <p:cNvCxnSpPr>
            <a:cxnSpLocks/>
          </p:cNvCxnSpPr>
          <p:nvPr/>
        </p:nvCxnSpPr>
        <p:spPr>
          <a:xfrm>
            <a:off x="326485" y="5407750"/>
            <a:ext cx="40394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D0B584C9-BF3C-5D44-BB0B-107E21EAED54}"/>
              </a:ext>
            </a:extLst>
          </p:cNvPr>
          <p:cNvCxnSpPr>
            <a:cxnSpLocks/>
          </p:cNvCxnSpPr>
          <p:nvPr/>
        </p:nvCxnSpPr>
        <p:spPr>
          <a:xfrm>
            <a:off x="326485" y="5894936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FFFFFA5E-99B2-E541-895E-8F253EABFD57}"/>
              </a:ext>
            </a:extLst>
          </p:cNvPr>
          <p:cNvCxnSpPr>
            <a:cxnSpLocks/>
          </p:cNvCxnSpPr>
          <p:nvPr/>
        </p:nvCxnSpPr>
        <p:spPr>
          <a:xfrm>
            <a:off x="326485" y="6213919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71334A56-B45B-184B-A90D-F1A9D7CFF91F}"/>
              </a:ext>
            </a:extLst>
          </p:cNvPr>
          <p:cNvCxnSpPr>
            <a:cxnSpLocks/>
          </p:cNvCxnSpPr>
          <p:nvPr/>
        </p:nvCxnSpPr>
        <p:spPr>
          <a:xfrm>
            <a:off x="326485" y="6692383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08D46DBE-3C3C-9245-B226-4CC09C6DB2D0}"/>
              </a:ext>
            </a:extLst>
          </p:cNvPr>
          <p:cNvCxnSpPr>
            <a:cxnSpLocks/>
          </p:cNvCxnSpPr>
          <p:nvPr/>
        </p:nvCxnSpPr>
        <p:spPr>
          <a:xfrm>
            <a:off x="3386862" y="5410338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>
            <a:extLst>
              <a:ext uri="{FF2B5EF4-FFF2-40B4-BE49-F238E27FC236}">
                <a16:creationId xmlns:a16="http://schemas.microsoft.com/office/drawing/2014/main" id="{4125FA1E-CC91-DD4A-91C5-A680BA2AF5EB}"/>
              </a:ext>
            </a:extLst>
          </p:cNvPr>
          <p:cNvCxnSpPr>
            <a:cxnSpLocks/>
          </p:cNvCxnSpPr>
          <p:nvPr/>
        </p:nvCxnSpPr>
        <p:spPr>
          <a:xfrm>
            <a:off x="3386862" y="5891391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2E9B0F69-61FE-8F48-AE20-4B6E64A22373}"/>
              </a:ext>
            </a:extLst>
          </p:cNvPr>
          <p:cNvCxnSpPr>
            <a:cxnSpLocks/>
          </p:cNvCxnSpPr>
          <p:nvPr/>
        </p:nvCxnSpPr>
        <p:spPr>
          <a:xfrm>
            <a:off x="3386862" y="6529117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2914F154-7218-174D-818D-9926FA5B91EB}"/>
              </a:ext>
            </a:extLst>
          </p:cNvPr>
          <p:cNvCxnSpPr>
            <a:cxnSpLocks/>
          </p:cNvCxnSpPr>
          <p:nvPr/>
        </p:nvCxnSpPr>
        <p:spPr>
          <a:xfrm>
            <a:off x="3386862" y="7173982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8A57836A-B4FE-6D43-A6C6-C2666BB275A1}"/>
              </a:ext>
            </a:extLst>
          </p:cNvPr>
          <p:cNvCxnSpPr>
            <a:cxnSpLocks/>
          </p:cNvCxnSpPr>
          <p:nvPr/>
        </p:nvCxnSpPr>
        <p:spPr>
          <a:xfrm>
            <a:off x="3386862" y="7021578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3C441383-B0CD-214D-90A8-9C184421C3D9}"/>
              </a:ext>
            </a:extLst>
          </p:cNvPr>
          <p:cNvCxnSpPr>
            <a:cxnSpLocks/>
          </p:cNvCxnSpPr>
          <p:nvPr/>
        </p:nvCxnSpPr>
        <p:spPr>
          <a:xfrm>
            <a:off x="318659" y="7173979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id="{924E8AC1-B921-2740-9F55-DDBCCB8111D9}"/>
              </a:ext>
            </a:extLst>
          </p:cNvPr>
          <p:cNvCxnSpPr>
            <a:cxnSpLocks/>
          </p:cNvCxnSpPr>
          <p:nvPr/>
        </p:nvCxnSpPr>
        <p:spPr>
          <a:xfrm>
            <a:off x="3386862" y="7333871"/>
            <a:ext cx="410295" cy="0"/>
          </a:xfrm>
          <a:prstGeom prst="line">
            <a:avLst/>
          </a:prstGeom>
          <a:ln w="12700">
            <a:solidFill>
              <a:srgbClr val="507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A267BF75-9038-0A4B-B27C-C0D082CD7142}"/>
              </a:ext>
            </a:extLst>
          </p:cNvPr>
          <p:cNvSpPr/>
          <p:nvPr/>
        </p:nvSpPr>
        <p:spPr>
          <a:xfrm>
            <a:off x="3282922" y="4373722"/>
            <a:ext cx="2916424" cy="650247"/>
          </a:xfrm>
          <a:prstGeom prst="rect">
            <a:avLst/>
          </a:prstGeom>
          <a:solidFill>
            <a:srgbClr val="507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b="1" dirty="0">
                <a:solidFill>
                  <a:schemeClr val="bg1"/>
                </a:solidFill>
              </a:rPr>
              <a:t>Moderano: Prof. Tullio </a:t>
            </a:r>
            <a:r>
              <a:rPr lang="it-IT" sz="1000" b="1" dirty="0" err="1">
                <a:solidFill>
                  <a:schemeClr val="bg1"/>
                </a:solidFill>
              </a:rPr>
              <a:t>Ghi</a:t>
            </a:r>
            <a:r>
              <a:rPr lang="it-IT" sz="1000" b="1" dirty="0">
                <a:solidFill>
                  <a:schemeClr val="bg1"/>
                </a:solidFill>
              </a:rPr>
              <a:t>, Direttore UOC Ginecologia e Ostetricia AOU Parma</a:t>
            </a:r>
          </a:p>
          <a:p>
            <a:r>
              <a:rPr lang="it-IT" sz="1000" b="1" dirty="0">
                <a:solidFill>
                  <a:schemeClr val="bg1"/>
                </a:solidFill>
              </a:rPr>
              <a:t>Dr . Francesco </a:t>
            </a:r>
            <a:r>
              <a:rPr lang="it-IT" sz="1000" b="1" dirty="0" err="1">
                <a:solidFill>
                  <a:schemeClr val="bg1"/>
                </a:solidFill>
              </a:rPr>
              <a:t>Scioscioli</a:t>
            </a:r>
            <a:r>
              <a:rPr lang="it-IT" sz="1000" b="1" dirty="0">
                <a:solidFill>
                  <a:schemeClr val="bg1"/>
                </a:solidFill>
              </a:rPr>
              <a:t>, Dirigente medico UOC Pronto Soccorso AOU Parma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2895218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1973</TotalTime>
  <Words>146</Words>
  <Application>Microsoft Office PowerPoint</Application>
  <PresentationFormat>A4 (21x29,7 cm)</PresentationFormat>
  <Paragraphs>48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MS PGothic</vt:lpstr>
      <vt:lpstr>Apple Symbols</vt:lpstr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rox.cecchi@gmail.com</cp:lastModifiedBy>
  <cp:revision>85</cp:revision>
  <cp:lastPrinted>2021-11-04T11:36:28Z</cp:lastPrinted>
  <dcterms:created xsi:type="dcterms:W3CDTF">2021-10-08T10:43:05Z</dcterms:created>
  <dcterms:modified xsi:type="dcterms:W3CDTF">2021-11-14T17:07:35Z</dcterms:modified>
</cp:coreProperties>
</file>