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60" r:id="rId3"/>
  </p:sldIdLst>
  <p:sldSz cx="9906000" cy="6858000" type="A4"/>
  <p:notesSz cx="9944100" cy="6805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3" userDrawn="1">
          <p15:clr>
            <a:srgbClr val="A4A3A4"/>
          </p15:clr>
        </p15:guide>
        <p15:guide id="2" pos="6000" userDrawn="1">
          <p15:clr>
            <a:srgbClr val="A4A3A4"/>
          </p15:clr>
        </p15:guide>
        <p15:guide id="3" orient="horz" pos="156">
          <p15:clr>
            <a:srgbClr val="A4A3A4"/>
          </p15:clr>
        </p15:guide>
        <p15:guide id="4" pos="311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66"/>
    <a:srgbClr val="00CC99"/>
    <a:srgbClr val="009999"/>
    <a:srgbClr val="DDFFF4"/>
    <a:srgbClr val="C5FFFF"/>
    <a:srgbClr val="00FFCC"/>
    <a:srgbClr val="67059D"/>
    <a:srgbClr val="4B0282"/>
    <a:srgbClr val="8D74F8"/>
    <a:srgbClr val="8207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39" autoAdjust="0"/>
    <p:restoredTop sz="96433" autoAdjust="0"/>
  </p:normalViewPr>
  <p:slideViewPr>
    <p:cSldViewPr snapToGrid="0" showGuides="1">
      <p:cViewPr varScale="1">
        <p:scale>
          <a:sx n="86" d="100"/>
          <a:sy n="86" d="100"/>
        </p:scale>
        <p:origin x="1656" y="72"/>
      </p:cViewPr>
      <p:guideLst>
        <p:guide orient="horz" pos="3453"/>
        <p:guide pos="6000"/>
        <p:guide orient="horz" pos="156"/>
        <p:guide pos="3118"/>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4309110" cy="341857"/>
          </a:xfrm>
          <a:prstGeom prst="rect">
            <a:avLst/>
          </a:prstGeom>
        </p:spPr>
        <p:txBody>
          <a:bodyPr vert="horz" lIns="91577" tIns="45789" rIns="91577" bIns="45789" rtlCol="0"/>
          <a:lstStyle>
            <a:lvl1pPr algn="l">
              <a:defRPr sz="1200"/>
            </a:lvl1pPr>
          </a:lstStyle>
          <a:p>
            <a:endParaRPr lang="it-IT" dirty="0"/>
          </a:p>
        </p:txBody>
      </p:sp>
      <p:sp>
        <p:nvSpPr>
          <p:cNvPr id="3" name="Segnaposto data 2"/>
          <p:cNvSpPr>
            <a:spLocks noGrp="1"/>
          </p:cNvSpPr>
          <p:nvPr>
            <p:ph type="dt" idx="1"/>
          </p:nvPr>
        </p:nvSpPr>
        <p:spPr>
          <a:xfrm>
            <a:off x="5633265" y="0"/>
            <a:ext cx="4309110" cy="341857"/>
          </a:xfrm>
          <a:prstGeom prst="rect">
            <a:avLst/>
          </a:prstGeom>
        </p:spPr>
        <p:txBody>
          <a:bodyPr vert="horz" lIns="91577" tIns="45789" rIns="91577" bIns="45789" rtlCol="0"/>
          <a:lstStyle>
            <a:lvl1pPr algn="r">
              <a:defRPr sz="1200"/>
            </a:lvl1pPr>
          </a:lstStyle>
          <a:p>
            <a:fld id="{6B1D2E48-8A52-4C10-AD7D-E468ED119EBF}" type="datetimeFigureOut">
              <a:rPr lang="it-IT" smtClean="0"/>
              <a:pPr/>
              <a:t>07/06/2023</a:t>
            </a:fld>
            <a:endParaRPr lang="it-IT" dirty="0"/>
          </a:p>
        </p:txBody>
      </p:sp>
      <p:sp>
        <p:nvSpPr>
          <p:cNvPr id="4" name="Segnaposto immagine diapositiva 3"/>
          <p:cNvSpPr>
            <a:spLocks noGrp="1" noRot="1" noChangeAspect="1"/>
          </p:cNvSpPr>
          <p:nvPr>
            <p:ph type="sldImg" idx="2"/>
          </p:nvPr>
        </p:nvSpPr>
        <p:spPr>
          <a:xfrm>
            <a:off x="3314700" y="850900"/>
            <a:ext cx="3314700" cy="2295525"/>
          </a:xfrm>
          <a:prstGeom prst="rect">
            <a:avLst/>
          </a:prstGeom>
          <a:noFill/>
          <a:ln w="12700">
            <a:solidFill>
              <a:prstClr val="black"/>
            </a:solidFill>
          </a:ln>
        </p:spPr>
        <p:txBody>
          <a:bodyPr vert="horz" lIns="91577" tIns="45789" rIns="91577" bIns="45789" rtlCol="0" anchor="ctr"/>
          <a:lstStyle/>
          <a:p>
            <a:endParaRPr lang="it-IT" dirty="0"/>
          </a:p>
        </p:txBody>
      </p:sp>
      <p:sp>
        <p:nvSpPr>
          <p:cNvPr id="5" name="Segnaposto note 4"/>
          <p:cNvSpPr>
            <a:spLocks noGrp="1"/>
          </p:cNvSpPr>
          <p:nvPr>
            <p:ph type="body" sz="quarter" idx="3"/>
          </p:nvPr>
        </p:nvSpPr>
        <p:spPr>
          <a:xfrm>
            <a:off x="994410" y="3275202"/>
            <a:ext cx="7955280" cy="2679710"/>
          </a:xfrm>
          <a:prstGeom prst="rect">
            <a:avLst/>
          </a:prstGeom>
        </p:spPr>
        <p:txBody>
          <a:bodyPr vert="horz" lIns="91577" tIns="45789" rIns="91577" bIns="45789"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6463759"/>
            <a:ext cx="4309110" cy="341856"/>
          </a:xfrm>
          <a:prstGeom prst="rect">
            <a:avLst/>
          </a:prstGeom>
        </p:spPr>
        <p:txBody>
          <a:bodyPr vert="horz" lIns="91577" tIns="45789" rIns="91577" bIns="45789"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5633265" y="6463759"/>
            <a:ext cx="4309110" cy="341856"/>
          </a:xfrm>
          <a:prstGeom prst="rect">
            <a:avLst/>
          </a:prstGeom>
        </p:spPr>
        <p:txBody>
          <a:bodyPr vert="horz" lIns="91577" tIns="45789" rIns="91577" bIns="45789" rtlCol="0" anchor="b"/>
          <a:lstStyle>
            <a:lvl1pPr algn="r">
              <a:defRPr sz="1200"/>
            </a:lvl1pPr>
          </a:lstStyle>
          <a:p>
            <a:fld id="{767342DB-3945-4A3A-A70A-C0DA5667DFB0}" type="slidenum">
              <a:rPr lang="it-IT" smtClean="0"/>
              <a:pPr/>
              <a:t>‹N›</a:t>
            </a:fld>
            <a:endParaRPr lang="it-IT" dirty="0"/>
          </a:p>
        </p:txBody>
      </p:sp>
    </p:spTree>
    <p:extLst>
      <p:ext uri="{BB962C8B-B14F-4D97-AF65-F5344CB8AC3E}">
        <p14:creationId xmlns:p14="http://schemas.microsoft.com/office/powerpoint/2010/main" val="2973405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67342DB-3945-4A3A-A70A-C0DA5667DFB0}" type="slidenum">
              <a:rPr lang="it-IT" smtClean="0"/>
              <a:pPr/>
              <a:t>1</a:t>
            </a:fld>
            <a:endParaRPr lang="it-IT" dirty="0"/>
          </a:p>
        </p:txBody>
      </p:sp>
    </p:spTree>
    <p:extLst>
      <p:ext uri="{BB962C8B-B14F-4D97-AF65-F5344CB8AC3E}">
        <p14:creationId xmlns:p14="http://schemas.microsoft.com/office/powerpoint/2010/main" val="2169315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67342DB-3945-4A3A-A70A-C0DA5667DFB0}" type="slidenum">
              <a:rPr lang="it-IT" smtClean="0"/>
              <a:pPr/>
              <a:t>2</a:t>
            </a:fld>
            <a:endParaRPr lang="it-IT" dirty="0"/>
          </a:p>
        </p:txBody>
      </p:sp>
    </p:spTree>
    <p:extLst>
      <p:ext uri="{BB962C8B-B14F-4D97-AF65-F5344CB8AC3E}">
        <p14:creationId xmlns:p14="http://schemas.microsoft.com/office/powerpoint/2010/main" val="318025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it-IT"/>
              <a:t>Fare clic per modificare lo stile del titolo</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D5E314FC-C520-4698-A6F8-66866980EF69}" type="datetimeFigureOut">
              <a:rPr lang="it-IT" smtClean="0"/>
              <a:pPr/>
              <a:t>07/06/2023</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E7275657-8D1A-4031-9D95-48F14E1D2890}" type="slidenum">
              <a:rPr lang="it-IT" smtClean="0"/>
              <a:pPr/>
              <a:t>‹N›</a:t>
            </a:fld>
            <a:endParaRPr lang="it-IT" dirty="0"/>
          </a:p>
        </p:txBody>
      </p:sp>
    </p:spTree>
    <p:extLst>
      <p:ext uri="{BB962C8B-B14F-4D97-AF65-F5344CB8AC3E}">
        <p14:creationId xmlns:p14="http://schemas.microsoft.com/office/powerpoint/2010/main" val="1137353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5E314FC-C520-4698-A6F8-66866980EF69}" type="datetimeFigureOut">
              <a:rPr lang="it-IT" smtClean="0"/>
              <a:pPr/>
              <a:t>07/06/2023</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E7275657-8D1A-4031-9D95-48F14E1D2890}" type="slidenum">
              <a:rPr lang="it-IT" smtClean="0"/>
              <a:pPr/>
              <a:t>‹N›</a:t>
            </a:fld>
            <a:endParaRPr lang="it-IT" dirty="0"/>
          </a:p>
        </p:txBody>
      </p:sp>
    </p:spTree>
    <p:extLst>
      <p:ext uri="{BB962C8B-B14F-4D97-AF65-F5344CB8AC3E}">
        <p14:creationId xmlns:p14="http://schemas.microsoft.com/office/powerpoint/2010/main" val="1957591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5E314FC-C520-4698-A6F8-66866980EF69}" type="datetimeFigureOut">
              <a:rPr lang="it-IT" smtClean="0"/>
              <a:pPr/>
              <a:t>07/06/2023</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E7275657-8D1A-4031-9D95-48F14E1D2890}" type="slidenum">
              <a:rPr lang="it-IT" smtClean="0"/>
              <a:pPr/>
              <a:t>‹N›</a:t>
            </a:fld>
            <a:endParaRPr lang="it-IT" dirty="0"/>
          </a:p>
        </p:txBody>
      </p:sp>
    </p:spTree>
    <p:extLst>
      <p:ext uri="{BB962C8B-B14F-4D97-AF65-F5344CB8AC3E}">
        <p14:creationId xmlns:p14="http://schemas.microsoft.com/office/powerpoint/2010/main" val="952988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5E314FC-C520-4698-A6F8-66866980EF69}" type="datetimeFigureOut">
              <a:rPr lang="it-IT" smtClean="0"/>
              <a:pPr/>
              <a:t>07/06/2023</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E7275657-8D1A-4031-9D95-48F14E1D2890}" type="slidenum">
              <a:rPr lang="it-IT" smtClean="0"/>
              <a:pPr/>
              <a:t>‹N›</a:t>
            </a:fld>
            <a:endParaRPr lang="it-IT" dirty="0"/>
          </a:p>
        </p:txBody>
      </p:sp>
    </p:spTree>
    <p:extLst>
      <p:ext uri="{BB962C8B-B14F-4D97-AF65-F5344CB8AC3E}">
        <p14:creationId xmlns:p14="http://schemas.microsoft.com/office/powerpoint/2010/main" val="3213917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it-IT"/>
              <a:t>Fare clic per modificare lo stile del titolo</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D5E314FC-C520-4698-A6F8-66866980EF69}" type="datetimeFigureOut">
              <a:rPr lang="it-IT" smtClean="0"/>
              <a:pPr/>
              <a:t>07/06/2023</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E7275657-8D1A-4031-9D95-48F14E1D2890}" type="slidenum">
              <a:rPr lang="it-IT" smtClean="0"/>
              <a:pPr/>
              <a:t>‹N›</a:t>
            </a:fld>
            <a:endParaRPr lang="it-IT" dirty="0"/>
          </a:p>
        </p:txBody>
      </p:sp>
    </p:spTree>
    <p:extLst>
      <p:ext uri="{BB962C8B-B14F-4D97-AF65-F5344CB8AC3E}">
        <p14:creationId xmlns:p14="http://schemas.microsoft.com/office/powerpoint/2010/main" val="3256068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D5E314FC-C520-4698-A6F8-66866980EF69}" type="datetimeFigureOut">
              <a:rPr lang="it-IT" smtClean="0"/>
              <a:pPr/>
              <a:t>07/06/2023</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E7275657-8D1A-4031-9D95-48F14E1D2890}" type="slidenum">
              <a:rPr lang="it-IT" smtClean="0"/>
              <a:pPr/>
              <a:t>‹N›</a:t>
            </a:fld>
            <a:endParaRPr lang="it-IT" dirty="0"/>
          </a:p>
        </p:txBody>
      </p:sp>
    </p:spTree>
    <p:extLst>
      <p:ext uri="{BB962C8B-B14F-4D97-AF65-F5344CB8AC3E}">
        <p14:creationId xmlns:p14="http://schemas.microsoft.com/office/powerpoint/2010/main" val="631653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682329" y="2505075"/>
            <a:ext cx="4190702"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5014913" y="2505075"/>
            <a:ext cx="4211340"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5E314FC-C520-4698-A6F8-66866980EF69}" type="datetimeFigureOut">
              <a:rPr lang="it-IT" smtClean="0"/>
              <a:pPr/>
              <a:t>07/06/2023</a:t>
            </a:fld>
            <a:endParaRPr lang="it-IT" dirty="0"/>
          </a:p>
        </p:txBody>
      </p:sp>
      <p:sp>
        <p:nvSpPr>
          <p:cNvPr id="8" name="Footer Placeholder 7"/>
          <p:cNvSpPr>
            <a:spLocks noGrp="1"/>
          </p:cNvSpPr>
          <p:nvPr>
            <p:ph type="ftr" sz="quarter" idx="11"/>
          </p:nvPr>
        </p:nvSpPr>
        <p:spPr/>
        <p:txBody>
          <a:bodyPr/>
          <a:lstStyle/>
          <a:p>
            <a:endParaRPr lang="it-IT" dirty="0"/>
          </a:p>
        </p:txBody>
      </p:sp>
      <p:sp>
        <p:nvSpPr>
          <p:cNvPr id="9" name="Slide Number Placeholder 8"/>
          <p:cNvSpPr>
            <a:spLocks noGrp="1"/>
          </p:cNvSpPr>
          <p:nvPr>
            <p:ph type="sldNum" sz="quarter" idx="12"/>
          </p:nvPr>
        </p:nvSpPr>
        <p:spPr/>
        <p:txBody>
          <a:bodyPr/>
          <a:lstStyle/>
          <a:p>
            <a:fld id="{E7275657-8D1A-4031-9D95-48F14E1D2890}" type="slidenum">
              <a:rPr lang="it-IT" smtClean="0"/>
              <a:pPr/>
              <a:t>‹N›</a:t>
            </a:fld>
            <a:endParaRPr lang="it-IT" dirty="0"/>
          </a:p>
        </p:txBody>
      </p:sp>
    </p:spTree>
    <p:extLst>
      <p:ext uri="{BB962C8B-B14F-4D97-AF65-F5344CB8AC3E}">
        <p14:creationId xmlns:p14="http://schemas.microsoft.com/office/powerpoint/2010/main" val="1583314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D5E314FC-C520-4698-A6F8-66866980EF69}" type="datetimeFigureOut">
              <a:rPr lang="it-IT" smtClean="0"/>
              <a:pPr/>
              <a:t>07/06/2023</a:t>
            </a:fld>
            <a:endParaRPr lang="it-IT" dirty="0"/>
          </a:p>
        </p:txBody>
      </p:sp>
      <p:sp>
        <p:nvSpPr>
          <p:cNvPr id="4" name="Footer Placeholder 3"/>
          <p:cNvSpPr>
            <a:spLocks noGrp="1"/>
          </p:cNvSpPr>
          <p:nvPr>
            <p:ph type="ftr" sz="quarter" idx="11"/>
          </p:nvPr>
        </p:nvSpPr>
        <p:spPr/>
        <p:txBody>
          <a:bodyPr/>
          <a:lstStyle/>
          <a:p>
            <a:endParaRPr lang="it-IT" dirty="0"/>
          </a:p>
        </p:txBody>
      </p:sp>
      <p:sp>
        <p:nvSpPr>
          <p:cNvPr id="5" name="Slide Number Placeholder 4"/>
          <p:cNvSpPr>
            <a:spLocks noGrp="1"/>
          </p:cNvSpPr>
          <p:nvPr>
            <p:ph type="sldNum" sz="quarter" idx="12"/>
          </p:nvPr>
        </p:nvSpPr>
        <p:spPr/>
        <p:txBody>
          <a:bodyPr/>
          <a:lstStyle/>
          <a:p>
            <a:fld id="{E7275657-8D1A-4031-9D95-48F14E1D2890}" type="slidenum">
              <a:rPr lang="it-IT" smtClean="0"/>
              <a:pPr/>
              <a:t>‹N›</a:t>
            </a:fld>
            <a:endParaRPr lang="it-IT" dirty="0"/>
          </a:p>
        </p:txBody>
      </p:sp>
    </p:spTree>
    <p:extLst>
      <p:ext uri="{BB962C8B-B14F-4D97-AF65-F5344CB8AC3E}">
        <p14:creationId xmlns:p14="http://schemas.microsoft.com/office/powerpoint/2010/main" val="2315428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E314FC-C520-4698-A6F8-66866980EF69}" type="datetimeFigureOut">
              <a:rPr lang="it-IT" smtClean="0"/>
              <a:pPr/>
              <a:t>07/06/2023</a:t>
            </a:fld>
            <a:endParaRPr lang="it-IT" dirty="0"/>
          </a:p>
        </p:txBody>
      </p:sp>
      <p:sp>
        <p:nvSpPr>
          <p:cNvPr id="3" name="Footer Placeholder 2"/>
          <p:cNvSpPr>
            <a:spLocks noGrp="1"/>
          </p:cNvSpPr>
          <p:nvPr>
            <p:ph type="ftr" sz="quarter" idx="11"/>
          </p:nvPr>
        </p:nvSpPr>
        <p:spPr/>
        <p:txBody>
          <a:bodyPr/>
          <a:lstStyle/>
          <a:p>
            <a:endParaRPr lang="it-IT" dirty="0"/>
          </a:p>
        </p:txBody>
      </p:sp>
      <p:sp>
        <p:nvSpPr>
          <p:cNvPr id="4" name="Slide Number Placeholder 3"/>
          <p:cNvSpPr>
            <a:spLocks noGrp="1"/>
          </p:cNvSpPr>
          <p:nvPr>
            <p:ph type="sldNum" sz="quarter" idx="12"/>
          </p:nvPr>
        </p:nvSpPr>
        <p:spPr/>
        <p:txBody>
          <a:bodyPr/>
          <a:lstStyle/>
          <a:p>
            <a:fld id="{E7275657-8D1A-4031-9D95-48F14E1D2890}" type="slidenum">
              <a:rPr lang="it-IT" smtClean="0"/>
              <a:pPr/>
              <a:t>‹N›</a:t>
            </a:fld>
            <a:endParaRPr lang="it-IT" dirty="0"/>
          </a:p>
        </p:txBody>
      </p:sp>
    </p:spTree>
    <p:extLst>
      <p:ext uri="{BB962C8B-B14F-4D97-AF65-F5344CB8AC3E}">
        <p14:creationId xmlns:p14="http://schemas.microsoft.com/office/powerpoint/2010/main" val="4179576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it-IT"/>
              <a:t>Fare clic per modificare lo stile del titolo</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D5E314FC-C520-4698-A6F8-66866980EF69}" type="datetimeFigureOut">
              <a:rPr lang="it-IT" smtClean="0"/>
              <a:pPr/>
              <a:t>07/06/2023</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E7275657-8D1A-4031-9D95-48F14E1D2890}" type="slidenum">
              <a:rPr lang="it-IT" smtClean="0"/>
              <a:pPr/>
              <a:t>‹N›</a:t>
            </a:fld>
            <a:endParaRPr lang="it-IT" dirty="0"/>
          </a:p>
        </p:txBody>
      </p:sp>
    </p:spTree>
    <p:extLst>
      <p:ext uri="{BB962C8B-B14F-4D97-AF65-F5344CB8AC3E}">
        <p14:creationId xmlns:p14="http://schemas.microsoft.com/office/powerpoint/2010/main" val="271876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D5E314FC-C520-4698-A6F8-66866980EF69}" type="datetimeFigureOut">
              <a:rPr lang="it-IT" smtClean="0"/>
              <a:pPr/>
              <a:t>07/06/2023</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E7275657-8D1A-4031-9D95-48F14E1D2890}" type="slidenum">
              <a:rPr lang="it-IT" smtClean="0"/>
              <a:pPr/>
              <a:t>‹N›</a:t>
            </a:fld>
            <a:endParaRPr lang="it-IT" dirty="0"/>
          </a:p>
        </p:txBody>
      </p:sp>
    </p:spTree>
    <p:extLst>
      <p:ext uri="{BB962C8B-B14F-4D97-AF65-F5344CB8AC3E}">
        <p14:creationId xmlns:p14="http://schemas.microsoft.com/office/powerpoint/2010/main" val="1832012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E314FC-C520-4698-A6F8-66866980EF69}" type="datetimeFigureOut">
              <a:rPr lang="it-IT" smtClean="0"/>
              <a:pPr/>
              <a:t>07/06/2023</a:t>
            </a:fld>
            <a:endParaRPr lang="it-IT"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275657-8D1A-4031-9D95-48F14E1D2890}" type="slidenum">
              <a:rPr lang="it-IT" smtClean="0"/>
              <a:pPr/>
              <a:t>‹N›</a:t>
            </a:fld>
            <a:endParaRPr lang="it-IT" dirty="0"/>
          </a:p>
        </p:txBody>
      </p:sp>
    </p:spTree>
    <p:extLst>
      <p:ext uri="{BB962C8B-B14F-4D97-AF65-F5344CB8AC3E}">
        <p14:creationId xmlns:p14="http://schemas.microsoft.com/office/powerpoint/2010/main" val="21318243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ttangolo 35"/>
          <p:cNvSpPr/>
          <p:nvPr/>
        </p:nvSpPr>
        <p:spPr>
          <a:xfrm>
            <a:off x="6707" y="3429000"/>
            <a:ext cx="9906000" cy="3523371"/>
          </a:xfrm>
          <a:prstGeom prst="rect">
            <a:avLst/>
          </a:prstGeom>
          <a:gradFill flip="none" rotWithShape="1">
            <a:gsLst>
              <a:gs pos="0">
                <a:srgbClr val="DDFFF4"/>
              </a:gs>
              <a:gs pos="64000">
                <a:srgbClr val="00CC99"/>
              </a:gs>
              <a:gs pos="32000">
                <a:srgbClr val="C5FFFF"/>
              </a:gs>
              <a:gs pos="100000">
                <a:srgbClr val="339966"/>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4763"/>
            <a:endParaRPr lang="it-IT" sz="2000" b="1" dirty="0">
              <a:solidFill>
                <a:schemeClr val="bg1"/>
              </a:solidFill>
              <a:effectLst>
                <a:outerShdw blurRad="38100" dist="38100" dir="2700000" algn="tl">
                  <a:srgbClr val="000000">
                    <a:alpha val="43137"/>
                  </a:srgbClr>
                </a:outerShdw>
              </a:effectLst>
              <a:latin typeface="Corbel" panose="020B0503020204020204" pitchFamily="34" charset="0"/>
              <a:sym typeface="Wingdings" panose="05000000000000000000" pitchFamily="2" charset="2"/>
            </a:endParaRPr>
          </a:p>
          <a:p>
            <a:pPr marL="173038" indent="4763"/>
            <a:endParaRPr lang="it-IT" altLang="it-IT" sz="2000" b="1" dirty="0">
              <a:solidFill>
                <a:schemeClr val="bg1"/>
              </a:solidFill>
              <a:effectLst>
                <a:outerShdw blurRad="38100" dist="38100" dir="2700000" algn="tl">
                  <a:srgbClr val="000000">
                    <a:alpha val="43137"/>
                  </a:srgbClr>
                </a:outerShdw>
              </a:effectLst>
              <a:latin typeface="Corbel" panose="020B0503020204020204" pitchFamily="34" charset="0"/>
            </a:endParaRPr>
          </a:p>
        </p:txBody>
      </p:sp>
      <p:pic>
        <p:nvPicPr>
          <p:cNvPr id="1029" name="Picture 5" descr="C:\Users\d.carlot\Desktop\colored-silhouettes-of-runners_23-2147619177.jpg"/>
          <p:cNvPicPr>
            <a:picLocks noChangeAspect="1" noChangeArrowheads="1"/>
          </p:cNvPicPr>
          <p:nvPr/>
        </p:nvPicPr>
        <p:blipFill rotWithShape="1">
          <a:blip r:embed="rId3" cstate="print">
            <a:clrChange>
              <a:clrFrom>
                <a:srgbClr val="FFFFFF"/>
              </a:clrFrom>
              <a:clrTo>
                <a:srgbClr val="FFFFFF">
                  <a:alpha val="0"/>
                </a:srgbClr>
              </a:clrTo>
            </a:clrChange>
          </a:blip>
          <a:srcRect t="9695" b="10664"/>
          <a:stretch/>
        </p:blipFill>
        <p:spPr bwMode="auto">
          <a:xfrm>
            <a:off x="5327959" y="3574032"/>
            <a:ext cx="4082741" cy="3251543"/>
          </a:xfrm>
          <a:prstGeom prst="rect">
            <a:avLst/>
          </a:prstGeom>
          <a:noFill/>
        </p:spPr>
      </p:pic>
      <p:sp>
        <p:nvSpPr>
          <p:cNvPr id="20" name="Rettangolo 19"/>
          <p:cNvSpPr/>
          <p:nvPr/>
        </p:nvSpPr>
        <p:spPr>
          <a:xfrm>
            <a:off x="-12612" y="-3051"/>
            <a:ext cx="4225730" cy="385579"/>
          </a:xfrm>
          <a:prstGeom prst="rect">
            <a:avLst/>
          </a:prstGeom>
          <a:gradFill flip="none" rotWithShape="1">
            <a:gsLst>
              <a:gs pos="0">
                <a:srgbClr val="DDFFF4"/>
              </a:gs>
              <a:gs pos="64000">
                <a:srgbClr val="00CC99"/>
              </a:gs>
              <a:gs pos="32000">
                <a:srgbClr val="C5FFFF"/>
              </a:gs>
              <a:gs pos="100000">
                <a:srgbClr val="339966"/>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4763"/>
            <a:r>
              <a:rPr lang="it-IT" sz="2000" b="1" dirty="0">
                <a:solidFill>
                  <a:schemeClr val="bg1"/>
                </a:solidFill>
                <a:effectLst>
                  <a:outerShdw blurRad="38100" dist="38100" dir="2700000" algn="tl">
                    <a:srgbClr val="000000">
                      <a:alpha val="43137"/>
                    </a:srgbClr>
                  </a:outerShdw>
                </a:effectLst>
                <a:latin typeface="Corbel" panose="020B0503020204020204" pitchFamily="34" charset="0"/>
              </a:rPr>
              <a:t>INVITO </a:t>
            </a:r>
          </a:p>
        </p:txBody>
      </p:sp>
      <p:sp>
        <p:nvSpPr>
          <p:cNvPr id="25" name="CasellaDiTesto 41"/>
          <p:cNvSpPr txBox="1">
            <a:spLocks noChangeArrowheads="1"/>
          </p:cNvSpPr>
          <p:nvPr/>
        </p:nvSpPr>
        <p:spPr bwMode="auto">
          <a:xfrm>
            <a:off x="159198" y="3431036"/>
            <a:ext cx="4390057" cy="3424014"/>
          </a:xfrm>
          <a:prstGeom prst="rect">
            <a:avLst/>
          </a:prstGeom>
          <a:noFill/>
          <a:ln>
            <a:noFill/>
          </a:ln>
        </p:spPr>
        <p:txBody>
          <a:bodyPr wrap="square">
            <a:spAutoFit/>
          </a:bodyPr>
          <a:lstStyle>
            <a:lvl1pPr defTabSz="1079500" eaLnBrk="0" hangingPunct="0">
              <a:defRPr sz="2000">
                <a:solidFill>
                  <a:schemeClr val="tx1"/>
                </a:solidFill>
                <a:latin typeface="Arial" charset="0"/>
              </a:defRPr>
            </a:lvl1pPr>
            <a:lvl2pPr marL="742950" indent="-285750" defTabSz="1079500" eaLnBrk="0" hangingPunct="0">
              <a:defRPr sz="2000">
                <a:solidFill>
                  <a:schemeClr val="tx1"/>
                </a:solidFill>
                <a:latin typeface="Arial" charset="0"/>
              </a:defRPr>
            </a:lvl2pPr>
            <a:lvl3pPr marL="1143000" indent="-228600" defTabSz="1079500" eaLnBrk="0" hangingPunct="0">
              <a:defRPr sz="2000">
                <a:solidFill>
                  <a:schemeClr val="tx1"/>
                </a:solidFill>
                <a:latin typeface="Arial" charset="0"/>
              </a:defRPr>
            </a:lvl3pPr>
            <a:lvl4pPr marL="1600200" indent="-228600" defTabSz="1079500" eaLnBrk="0" hangingPunct="0">
              <a:defRPr sz="2000">
                <a:solidFill>
                  <a:schemeClr val="tx1"/>
                </a:solidFill>
                <a:latin typeface="Arial" charset="0"/>
              </a:defRPr>
            </a:lvl4pPr>
            <a:lvl5pPr marL="2057400" indent="-228600" defTabSz="1079500" eaLnBrk="0" hangingPunct="0">
              <a:defRPr sz="2000">
                <a:solidFill>
                  <a:schemeClr val="tx1"/>
                </a:solidFill>
                <a:latin typeface="Arial" charset="0"/>
              </a:defRPr>
            </a:lvl5pPr>
            <a:lvl6pPr marL="2514600" indent="-228600" defTabSz="1079500" eaLnBrk="0" fontAlgn="base" hangingPunct="0">
              <a:spcBef>
                <a:spcPct val="0"/>
              </a:spcBef>
              <a:spcAft>
                <a:spcPct val="0"/>
              </a:spcAft>
              <a:defRPr sz="2000">
                <a:solidFill>
                  <a:schemeClr val="tx1"/>
                </a:solidFill>
                <a:latin typeface="Arial" charset="0"/>
              </a:defRPr>
            </a:lvl6pPr>
            <a:lvl7pPr marL="2971800" indent="-228600" defTabSz="1079500" eaLnBrk="0" fontAlgn="base" hangingPunct="0">
              <a:spcBef>
                <a:spcPct val="0"/>
              </a:spcBef>
              <a:spcAft>
                <a:spcPct val="0"/>
              </a:spcAft>
              <a:defRPr sz="2000">
                <a:solidFill>
                  <a:schemeClr val="tx1"/>
                </a:solidFill>
                <a:latin typeface="Arial" charset="0"/>
              </a:defRPr>
            </a:lvl7pPr>
            <a:lvl8pPr marL="3429000" indent="-228600" defTabSz="1079500" eaLnBrk="0" fontAlgn="base" hangingPunct="0">
              <a:spcBef>
                <a:spcPct val="0"/>
              </a:spcBef>
              <a:spcAft>
                <a:spcPct val="0"/>
              </a:spcAft>
              <a:defRPr sz="2000">
                <a:solidFill>
                  <a:schemeClr val="tx1"/>
                </a:solidFill>
                <a:latin typeface="Arial" charset="0"/>
              </a:defRPr>
            </a:lvl8pPr>
            <a:lvl9pPr marL="3886200" indent="-228600" defTabSz="1079500" eaLnBrk="0" fontAlgn="base" hangingPunct="0">
              <a:spcBef>
                <a:spcPct val="0"/>
              </a:spcBef>
              <a:spcAft>
                <a:spcPct val="0"/>
              </a:spcAft>
              <a:defRPr sz="2000">
                <a:solidFill>
                  <a:schemeClr val="tx1"/>
                </a:solidFill>
                <a:latin typeface="Arial" charset="0"/>
              </a:defRPr>
            </a:lvl9pPr>
          </a:lstStyle>
          <a:p>
            <a:pPr eaLnBrk="1" hangingPunct="1">
              <a:defRPr/>
            </a:pPr>
            <a:r>
              <a:rPr lang="it-IT" altLang="it-IT" sz="1100" b="1" kern="1000" dirty="0">
                <a:solidFill>
                  <a:schemeClr val="bg1"/>
                </a:solidFill>
                <a:effectLst>
                  <a:outerShdw blurRad="38100" dist="38100" dir="2700000" algn="tl">
                    <a:srgbClr val="000000">
                      <a:alpha val="43137"/>
                    </a:srgbClr>
                  </a:outerShdw>
                </a:effectLst>
                <a:latin typeface="Corbel" panose="020B0503020204020204" pitchFamily="34" charset="0"/>
              </a:rPr>
              <a:t>INFORMAZIONI LOGISTICHE </a:t>
            </a:r>
          </a:p>
          <a:p>
            <a:pPr algn="just" defTabSz="996950">
              <a:spcAft>
                <a:spcPts val="600"/>
              </a:spcAft>
              <a:defRPr/>
            </a:pPr>
            <a:r>
              <a:rPr lang="it-IT" altLang="it-IT" sz="1050" kern="1000" dirty="0">
                <a:solidFill>
                  <a:schemeClr val="bg1"/>
                </a:solidFill>
                <a:latin typeface="Corbel" panose="020B0503020204020204" pitchFamily="34" charset="0"/>
              </a:rPr>
              <a:t>Il Convegno si svolgerà a Parma presso il Grand Hotel de la Ville, Largo Piero Calamandrei 13a</a:t>
            </a:r>
            <a:r>
              <a:rPr lang="it-IT" sz="1050" kern="1000" dirty="0">
                <a:solidFill>
                  <a:schemeClr val="bg1"/>
                </a:solidFill>
                <a:latin typeface="Corbel" panose="020B0503020204020204" pitchFamily="34" charset="0"/>
              </a:rPr>
              <a:t>. </a:t>
            </a:r>
            <a:r>
              <a:rPr lang="it-IT" altLang="it-IT" sz="1050" kern="1000" dirty="0">
                <a:solidFill>
                  <a:schemeClr val="bg1"/>
                </a:solidFill>
                <a:latin typeface="Corbel" panose="020B0503020204020204" pitchFamily="34" charset="0"/>
              </a:rPr>
              <a:t>Per ogni utile informazione contattare il Comitato Regionale Emilia Romagna FMSI: </a:t>
            </a:r>
            <a:r>
              <a:rPr lang="it-IT" altLang="it-IT" sz="1050" u="sng" kern="1000" dirty="0">
                <a:solidFill>
                  <a:srgbClr val="FF0000"/>
                </a:solidFill>
                <a:latin typeface="Corbel" pitchFamily="34" charset="0"/>
              </a:rPr>
              <a:t>cts@pacc.it</a:t>
            </a:r>
            <a:endParaRPr lang="it-IT" sz="1050" u="sng" kern="1000" dirty="0">
              <a:solidFill>
                <a:srgbClr val="FF0000"/>
              </a:solidFill>
              <a:latin typeface="Corbel" pitchFamily="34" charset="0"/>
            </a:endParaRPr>
          </a:p>
          <a:p>
            <a:pPr algn="just" defTabSz="996950">
              <a:defRPr/>
            </a:pPr>
            <a:r>
              <a:rPr lang="it-IT" sz="1100" b="1" kern="1000" dirty="0">
                <a:solidFill>
                  <a:schemeClr val="bg1"/>
                </a:solidFill>
                <a:effectLst>
                  <a:outerShdw blurRad="38100" dist="38100" dir="2700000" algn="tl">
                    <a:srgbClr val="000000">
                      <a:alpha val="43137"/>
                    </a:srgbClr>
                  </a:outerShdw>
                </a:effectLst>
                <a:latin typeface="Corbel" panose="020B0503020204020204" pitchFamily="34" charset="0"/>
              </a:rPr>
              <a:t>CREDITI ECM                </a:t>
            </a:r>
            <a:r>
              <a:rPr lang="it-IT" sz="1100" b="1" kern="1000" dirty="0">
                <a:solidFill>
                  <a:schemeClr val="bg1"/>
                </a:solidFill>
                <a:effectLst>
                  <a:outerShdw blurRad="38100" dist="38100" dir="2700000" algn="tl">
                    <a:srgbClr val="000000">
                      <a:alpha val="43137"/>
                    </a:srgbClr>
                  </a:outerShdw>
                </a:effectLst>
                <a:latin typeface="Corbel" panose="020B0503020204020204" pitchFamily="34" charset="0"/>
                <a:sym typeface="Wingdings" panose="05000000000000000000" pitchFamily="2" charset="2"/>
              </a:rPr>
              <a:t>   </a:t>
            </a:r>
            <a:r>
              <a:rPr lang="it-IT" sz="1100" b="1" kern="1000" dirty="0">
                <a:solidFill>
                  <a:schemeClr val="bg1"/>
                </a:solidFill>
                <a:effectLst>
                  <a:outerShdw blurRad="38100" dist="38100" dir="2700000" algn="tl">
                    <a:srgbClr val="000000">
                      <a:alpha val="43137"/>
                    </a:srgbClr>
                  </a:outerShdw>
                </a:effectLst>
                <a:latin typeface="Corbel" panose="020B0503020204020204" pitchFamily="34" charset="0"/>
              </a:rPr>
              <a:t>CREDITI FMSI 5</a:t>
            </a:r>
          </a:p>
          <a:p>
            <a:pPr algn="just" defTabSz="996950">
              <a:spcAft>
                <a:spcPts val="600"/>
              </a:spcAft>
              <a:defRPr/>
            </a:pPr>
            <a:r>
              <a:rPr lang="it-IT" sz="1050" kern="1000" dirty="0">
                <a:solidFill>
                  <a:schemeClr val="bg1"/>
                </a:solidFill>
                <a:latin typeface="Corbel" pitchFamily="34" charset="0"/>
              </a:rPr>
              <a:t>Il Convegno è inserito nel “Programma di Formazione Continua” del Ministero della Salute. La presenza sarà verificata tramite scheda di valutazione e questionario di apprendimento, che dovranno essere compilati e restituiti alla Segreteria Organizzativa al termine dei lavori. Gli attestati  ECM saranno inviati successivamente alla conclusione delle attività.</a:t>
            </a:r>
          </a:p>
          <a:p>
            <a:pPr algn="just" defTabSz="996950">
              <a:defRPr/>
            </a:pPr>
            <a:r>
              <a:rPr lang="it-IT" sz="1100" b="1" kern="1000" dirty="0">
                <a:solidFill>
                  <a:schemeClr val="bg1"/>
                </a:solidFill>
                <a:effectLst>
                  <a:outerShdw blurRad="38100" dist="38100" dir="2700000" algn="tl">
                    <a:srgbClr val="000000">
                      <a:alpha val="43137"/>
                    </a:srgbClr>
                  </a:outerShdw>
                </a:effectLst>
                <a:latin typeface="Corbel" panose="020B0503020204020204" pitchFamily="34" charset="0"/>
              </a:rPr>
              <a:t>MODALITÀ DI ISCRIZIONE</a:t>
            </a:r>
          </a:p>
          <a:p>
            <a:pPr algn="just" defTabSz="996950">
              <a:spcAft>
                <a:spcPts val="600"/>
              </a:spcAft>
              <a:defRPr/>
            </a:pPr>
            <a:r>
              <a:rPr lang="it-IT" sz="1050" kern="1000" dirty="0">
                <a:solidFill>
                  <a:schemeClr val="bg1"/>
                </a:solidFill>
                <a:latin typeface="Corbel" pitchFamily="34" charset="0"/>
              </a:rPr>
              <a:t>L’iscrizione, riservata ai soli Medici, è gratuita. Essendo stata programmata, ai fini del riconoscimento dei crediti ECM, la partecipazione di un numero massimo di </a:t>
            </a:r>
            <a:r>
              <a:rPr lang="it-IT" sz="1050" b="1" kern="1000" dirty="0">
                <a:solidFill>
                  <a:schemeClr val="bg1"/>
                </a:solidFill>
                <a:latin typeface="Corbel" pitchFamily="34" charset="0"/>
              </a:rPr>
              <a:t>100</a:t>
            </a:r>
            <a:r>
              <a:rPr lang="it-IT" sz="1050" kern="1000" dirty="0">
                <a:solidFill>
                  <a:schemeClr val="bg1"/>
                </a:solidFill>
                <a:latin typeface="Corbel" pitchFamily="34" charset="0"/>
              </a:rPr>
              <a:t> iscritti, si prega effettuare una </a:t>
            </a:r>
            <a:r>
              <a:rPr lang="it-IT" sz="1050" b="1" kern="1000" dirty="0">
                <a:solidFill>
                  <a:schemeClr val="bg1"/>
                </a:solidFill>
                <a:latin typeface="Corbel" pitchFamily="34" charset="0"/>
              </a:rPr>
              <a:t>pre-registrazione</a:t>
            </a:r>
            <a:r>
              <a:rPr lang="it-IT" sz="1050" kern="1000" dirty="0">
                <a:solidFill>
                  <a:schemeClr val="bg1"/>
                </a:solidFill>
                <a:latin typeface="Corbel" pitchFamily="34" charset="0"/>
              </a:rPr>
              <a:t>, inviando la propria richiesta di iscrizione</a:t>
            </a:r>
            <a:r>
              <a:rPr lang="it-IT" sz="1050" b="1" kern="1000" dirty="0">
                <a:solidFill>
                  <a:schemeClr val="bg1"/>
                </a:solidFill>
                <a:latin typeface="Corbel" pitchFamily="34" charset="0"/>
              </a:rPr>
              <a:t> </a:t>
            </a:r>
            <a:r>
              <a:rPr lang="it-IT" sz="1050" kern="1000" dirty="0">
                <a:solidFill>
                  <a:schemeClr val="bg1"/>
                </a:solidFill>
                <a:latin typeface="Corbel" pitchFamily="34" charset="0"/>
              </a:rPr>
              <a:t>via e-mail a: </a:t>
            </a:r>
            <a:r>
              <a:rPr lang="it-IT" altLang="it-IT" sz="1050" u="sng" kern="1000" dirty="0">
                <a:solidFill>
                  <a:srgbClr val="FF0000"/>
                </a:solidFill>
                <a:latin typeface="Corbel" pitchFamily="34" charset="0"/>
              </a:rPr>
              <a:t>cts@pacc.it</a:t>
            </a:r>
            <a:endParaRPr lang="it-IT" sz="1050" u="sng" kern="1000" dirty="0">
              <a:solidFill>
                <a:srgbClr val="FF0000"/>
              </a:solidFill>
              <a:latin typeface="Corbel" pitchFamily="34" charset="0"/>
            </a:endParaRPr>
          </a:p>
          <a:p>
            <a:pPr algn="just" defTabSz="996950">
              <a:defRPr/>
            </a:pPr>
            <a:r>
              <a:rPr lang="it-IT" sz="1100" b="1" kern="1000" dirty="0">
                <a:solidFill>
                  <a:schemeClr val="bg1"/>
                </a:solidFill>
                <a:effectLst>
                  <a:outerShdw blurRad="38100" dist="38100" dir="2700000" algn="tl">
                    <a:srgbClr val="000000">
                      <a:alpha val="43137"/>
                    </a:srgbClr>
                  </a:outerShdw>
                </a:effectLst>
                <a:latin typeface="Corbel" panose="020B0503020204020204" pitchFamily="34" charset="0"/>
              </a:rPr>
              <a:t>ATTESTATO DI PARTECIPAZIONE</a:t>
            </a:r>
          </a:p>
          <a:p>
            <a:pPr algn="just" defTabSz="996950">
              <a:spcAft>
                <a:spcPts val="600"/>
              </a:spcAft>
              <a:defRPr/>
            </a:pPr>
            <a:r>
              <a:rPr lang="it-IT" sz="1050" kern="1000" dirty="0">
                <a:solidFill>
                  <a:schemeClr val="bg1"/>
                </a:solidFill>
                <a:latin typeface="Corbel" pitchFamily="34" charset="0"/>
              </a:rPr>
              <a:t>L’attestato di partecipazione sarà consegnato a tutti i partecipanti regolarmente iscritti che ne faranno richiesta presso il desk della Segreteria Organizzativa al termine dei lavori.</a:t>
            </a:r>
          </a:p>
        </p:txBody>
      </p:sp>
      <p:sp>
        <p:nvSpPr>
          <p:cNvPr id="2" name="CasellaDiTesto 1"/>
          <p:cNvSpPr txBox="1"/>
          <p:nvPr/>
        </p:nvSpPr>
        <p:spPr>
          <a:xfrm>
            <a:off x="4956586" y="1700636"/>
            <a:ext cx="4949414" cy="1200329"/>
          </a:xfrm>
          <a:prstGeom prst="rect">
            <a:avLst/>
          </a:prstGeom>
          <a:noFill/>
        </p:spPr>
        <p:txBody>
          <a:bodyPr wrap="square" rtlCol="0">
            <a:spAutoFit/>
          </a:bodyPr>
          <a:lstStyle/>
          <a:p>
            <a:pPr marL="93663"/>
            <a:r>
              <a:rPr lang="it-IT" sz="2000" b="1" dirty="0">
                <a:solidFill>
                  <a:schemeClr val="tx1">
                    <a:lumMod val="65000"/>
                    <a:lumOff val="35000"/>
                  </a:schemeClr>
                </a:solidFill>
                <a:latin typeface="Corbel" pitchFamily="34" charset="0"/>
                <a:cs typeface="Arial" pitchFamily="34" charset="0"/>
              </a:rPr>
              <a:t> X Edizione </a:t>
            </a:r>
          </a:p>
          <a:p>
            <a:pPr marL="93663"/>
            <a:r>
              <a:rPr lang="it-IT" sz="2800" b="1" spc="-20" dirty="0">
                <a:solidFill>
                  <a:srgbClr val="00CC99"/>
                </a:solidFill>
                <a:effectLst>
                  <a:outerShdw blurRad="38100" dist="38100" dir="2700000" algn="tl">
                    <a:srgbClr val="000000">
                      <a:alpha val="43137"/>
                    </a:srgbClr>
                  </a:outerShdw>
                </a:effectLst>
                <a:latin typeface="Corbel" pitchFamily="34" charset="0"/>
                <a:cs typeface="Arial" pitchFamily="34" charset="0"/>
              </a:rPr>
              <a:t>IL CUORE DELL’ATLETA </a:t>
            </a:r>
          </a:p>
          <a:p>
            <a:pPr marL="93663"/>
            <a:r>
              <a:rPr lang="it-IT" sz="2400" b="1" i="1" dirty="0">
                <a:solidFill>
                  <a:srgbClr val="00CC99"/>
                </a:solidFill>
                <a:effectLst>
                  <a:outerShdw blurRad="38100" dist="38100" dir="2700000" algn="tl">
                    <a:srgbClr val="000000">
                      <a:alpha val="43137"/>
                    </a:srgbClr>
                  </a:outerShdw>
                </a:effectLst>
                <a:latin typeface="Corbel" pitchFamily="34" charset="0"/>
                <a:cs typeface="Arial" pitchFamily="34" charset="0"/>
              </a:rPr>
              <a:t>Cardiopatie e sport</a:t>
            </a:r>
          </a:p>
        </p:txBody>
      </p:sp>
      <p:sp>
        <p:nvSpPr>
          <p:cNvPr id="22" name="CasellaDiTesto 21"/>
          <p:cNvSpPr txBox="1"/>
          <p:nvPr/>
        </p:nvSpPr>
        <p:spPr>
          <a:xfrm>
            <a:off x="4956585" y="2882281"/>
            <a:ext cx="4956122" cy="353943"/>
          </a:xfrm>
          <a:prstGeom prst="rect">
            <a:avLst/>
          </a:prstGeom>
          <a:noFill/>
        </p:spPr>
        <p:txBody>
          <a:bodyPr wrap="square" rtlCol="0">
            <a:spAutoFit/>
          </a:bodyPr>
          <a:lstStyle/>
          <a:p>
            <a:pPr marL="93663"/>
            <a:r>
              <a:rPr lang="it-IT" sz="1700" b="1" dirty="0">
                <a:solidFill>
                  <a:schemeClr val="tx1">
                    <a:lumMod val="65000"/>
                    <a:lumOff val="35000"/>
                  </a:schemeClr>
                </a:solidFill>
                <a:effectLst>
                  <a:outerShdw blurRad="38100" dist="38100" dir="2700000" algn="tl">
                    <a:srgbClr val="000000">
                      <a:alpha val="43137"/>
                    </a:srgbClr>
                  </a:outerShdw>
                </a:effectLst>
                <a:latin typeface="Corbel" pitchFamily="34" charset="0"/>
                <a:cs typeface="Arial" pitchFamily="34" charset="0"/>
                <a:sym typeface="Wingdings" panose="05000000000000000000" pitchFamily="2" charset="2"/>
              </a:rPr>
              <a:t>Parma, </a:t>
            </a:r>
            <a:r>
              <a:rPr lang="it-IT" altLang="it-IT" sz="1700" b="1" dirty="0">
                <a:solidFill>
                  <a:schemeClr val="tx1">
                    <a:lumMod val="65000"/>
                    <a:lumOff val="35000"/>
                  </a:schemeClr>
                </a:solidFill>
                <a:effectLst>
                  <a:outerShdw blurRad="38100" dist="38100" dir="2700000" algn="tl">
                    <a:srgbClr val="000000">
                      <a:alpha val="43137"/>
                    </a:srgbClr>
                  </a:outerShdw>
                </a:effectLst>
                <a:latin typeface="Corbel" pitchFamily="34" charset="0"/>
                <a:cs typeface="Arial" pitchFamily="34" charset="0"/>
                <a:sym typeface="Wingdings" panose="05000000000000000000" pitchFamily="2" charset="2"/>
              </a:rPr>
              <a:t>Grand Hotel de la Ville </a:t>
            </a:r>
            <a:r>
              <a:rPr lang="it-IT" sz="1700" b="1" dirty="0">
                <a:solidFill>
                  <a:schemeClr val="tx1">
                    <a:lumMod val="65000"/>
                    <a:lumOff val="35000"/>
                  </a:schemeClr>
                </a:solidFill>
                <a:effectLst>
                  <a:outerShdw blurRad="38100" dist="38100" dir="2700000" algn="tl">
                    <a:srgbClr val="000000">
                      <a:alpha val="43137"/>
                    </a:srgbClr>
                  </a:outerShdw>
                </a:effectLst>
                <a:latin typeface="Corbel" pitchFamily="34" charset="0"/>
                <a:cs typeface="Arial" pitchFamily="34" charset="0"/>
                <a:sym typeface="Wingdings" panose="05000000000000000000" pitchFamily="2" charset="2"/>
              </a:rPr>
              <a:t>  9 settembre 2023</a:t>
            </a:r>
            <a:endParaRPr lang="it-IT" b="1" dirty="0">
              <a:effectLst>
                <a:outerShdw blurRad="38100" dist="38100" dir="2700000" algn="tl">
                  <a:srgbClr val="000000">
                    <a:alpha val="43137"/>
                  </a:srgbClr>
                </a:outerShdw>
              </a:effectLst>
              <a:latin typeface="Corbel" panose="020B0503020204020204" pitchFamily="34" charset="0"/>
              <a:sym typeface="Wingdings" panose="05000000000000000000" pitchFamily="2" charset="2"/>
            </a:endParaRPr>
          </a:p>
        </p:txBody>
      </p:sp>
      <p:sp>
        <p:nvSpPr>
          <p:cNvPr id="23" name="CasellaDiTesto 41"/>
          <p:cNvSpPr txBox="1">
            <a:spLocks noChangeArrowheads="1"/>
          </p:cNvSpPr>
          <p:nvPr/>
        </p:nvSpPr>
        <p:spPr bwMode="auto">
          <a:xfrm>
            <a:off x="182880" y="338983"/>
            <a:ext cx="4278406" cy="3339376"/>
          </a:xfrm>
          <a:prstGeom prst="rect">
            <a:avLst/>
          </a:prstGeom>
          <a:noFill/>
          <a:ln>
            <a:noFill/>
          </a:ln>
        </p:spPr>
        <p:txBody>
          <a:bodyPr wrap="square">
            <a:spAutoFit/>
          </a:bodyPr>
          <a:lstStyle>
            <a:lvl1pPr defTabSz="1079500" eaLnBrk="0" hangingPunct="0">
              <a:defRPr sz="2000">
                <a:solidFill>
                  <a:schemeClr val="tx1"/>
                </a:solidFill>
                <a:latin typeface="Arial" charset="0"/>
              </a:defRPr>
            </a:lvl1pPr>
            <a:lvl2pPr marL="742950" indent="-285750" defTabSz="1079500" eaLnBrk="0" hangingPunct="0">
              <a:defRPr sz="2000">
                <a:solidFill>
                  <a:schemeClr val="tx1"/>
                </a:solidFill>
                <a:latin typeface="Arial" charset="0"/>
              </a:defRPr>
            </a:lvl2pPr>
            <a:lvl3pPr marL="1143000" indent="-228600" defTabSz="1079500" eaLnBrk="0" hangingPunct="0">
              <a:defRPr sz="2000">
                <a:solidFill>
                  <a:schemeClr val="tx1"/>
                </a:solidFill>
                <a:latin typeface="Arial" charset="0"/>
              </a:defRPr>
            </a:lvl3pPr>
            <a:lvl4pPr marL="1600200" indent="-228600" defTabSz="1079500" eaLnBrk="0" hangingPunct="0">
              <a:defRPr sz="2000">
                <a:solidFill>
                  <a:schemeClr val="tx1"/>
                </a:solidFill>
                <a:latin typeface="Arial" charset="0"/>
              </a:defRPr>
            </a:lvl4pPr>
            <a:lvl5pPr marL="2057400" indent="-228600" defTabSz="1079500" eaLnBrk="0" hangingPunct="0">
              <a:defRPr sz="2000">
                <a:solidFill>
                  <a:schemeClr val="tx1"/>
                </a:solidFill>
                <a:latin typeface="Arial" charset="0"/>
              </a:defRPr>
            </a:lvl5pPr>
            <a:lvl6pPr marL="2514600" indent="-228600" defTabSz="1079500" eaLnBrk="0" fontAlgn="base" hangingPunct="0">
              <a:spcBef>
                <a:spcPct val="0"/>
              </a:spcBef>
              <a:spcAft>
                <a:spcPct val="0"/>
              </a:spcAft>
              <a:defRPr sz="2000">
                <a:solidFill>
                  <a:schemeClr val="tx1"/>
                </a:solidFill>
                <a:latin typeface="Arial" charset="0"/>
              </a:defRPr>
            </a:lvl6pPr>
            <a:lvl7pPr marL="2971800" indent="-228600" defTabSz="1079500" eaLnBrk="0" fontAlgn="base" hangingPunct="0">
              <a:spcBef>
                <a:spcPct val="0"/>
              </a:spcBef>
              <a:spcAft>
                <a:spcPct val="0"/>
              </a:spcAft>
              <a:defRPr sz="2000">
                <a:solidFill>
                  <a:schemeClr val="tx1"/>
                </a:solidFill>
                <a:latin typeface="Arial" charset="0"/>
              </a:defRPr>
            </a:lvl7pPr>
            <a:lvl8pPr marL="3429000" indent="-228600" defTabSz="1079500" eaLnBrk="0" fontAlgn="base" hangingPunct="0">
              <a:spcBef>
                <a:spcPct val="0"/>
              </a:spcBef>
              <a:spcAft>
                <a:spcPct val="0"/>
              </a:spcAft>
              <a:defRPr sz="2000">
                <a:solidFill>
                  <a:schemeClr val="tx1"/>
                </a:solidFill>
                <a:latin typeface="Arial" charset="0"/>
              </a:defRPr>
            </a:lvl8pPr>
            <a:lvl9pPr marL="3886200" indent="-228600" defTabSz="1079500" eaLnBrk="0" fontAlgn="base" hangingPunct="0">
              <a:spcBef>
                <a:spcPct val="0"/>
              </a:spcBef>
              <a:spcAft>
                <a:spcPct val="0"/>
              </a:spcAft>
              <a:defRPr sz="2000">
                <a:solidFill>
                  <a:schemeClr val="tx1"/>
                </a:solidFill>
                <a:latin typeface="Arial" charset="0"/>
              </a:defRPr>
            </a:lvl9pPr>
          </a:lstStyle>
          <a:p>
            <a:pPr algn="just" defTabSz="996950">
              <a:defRPr/>
            </a:pPr>
            <a:r>
              <a:rPr lang="it-IT" sz="1000" kern="1000" dirty="0">
                <a:solidFill>
                  <a:schemeClr val="tx1">
                    <a:lumMod val="75000"/>
                    <a:lumOff val="25000"/>
                  </a:schemeClr>
                </a:solidFill>
                <a:latin typeface="Corbel" panose="020B0503020204020204" pitchFamily="34" charset="0"/>
              </a:rPr>
              <a:t>Cari colleghi e colleghe, Cardiologi e Medici dello Sport,</a:t>
            </a:r>
          </a:p>
          <a:p>
            <a:pPr algn="just" defTabSz="996950">
              <a:defRPr/>
            </a:pPr>
            <a:r>
              <a:rPr lang="it-IT" sz="1000" kern="1000" dirty="0">
                <a:solidFill>
                  <a:schemeClr val="tx1">
                    <a:lumMod val="75000"/>
                    <a:lumOff val="25000"/>
                  </a:schemeClr>
                </a:solidFill>
                <a:latin typeface="Corbel" panose="020B0503020204020204" pitchFamily="34" charset="0"/>
              </a:rPr>
              <a:t>il convegno quest’anno affronterà una tematica importante, l’idoneità nell’atleta affetto da cardiopatie. La letteratura ha fornito negli ultimi anni molte novità in tema di prescrizione dell’esercizio fisico nel cardiopatico, nell’iter diagnostico cardiologico per definire una cardiopatia in ambito sportivo, nella stratificazione del rischio. Sono state recentemente pubblicate le nuove linee Guida dell’ESC in tema di cardiologia dello Sport e dell’esercizio fisico nei pazienti affetti da malattia cardiovascolare con il prezioso contributo dei ricercatori italiani, presenti in questo corso. </a:t>
            </a:r>
          </a:p>
          <a:p>
            <a:pPr algn="just" defTabSz="996950">
              <a:defRPr/>
            </a:pPr>
            <a:r>
              <a:rPr lang="it-IT" sz="1000" kern="1000" dirty="0">
                <a:solidFill>
                  <a:schemeClr val="tx1">
                    <a:lumMod val="75000"/>
                    <a:lumOff val="25000"/>
                  </a:schemeClr>
                </a:solidFill>
                <a:latin typeface="Corbel" panose="020B0503020204020204" pitchFamily="34" charset="0"/>
              </a:rPr>
              <a:t>Si parlerà di cardiomiopatia ipertrofica, di anomalie congenite delle coronarie, di attività fisica nei portatori di device e nelle cardiopatie congenite in età pediatrica, del trattamento dei ben noti fattori di rischio cardiovascolare, l’ipertensione arteriosa e la dislipidemia,   del ruolo delle tecniche di imaging e della genetica nella diagnosi di cardiopatie con le implicazioni cliniche in ambito sportivo. Sarà l’occasione di introdurre anche la nuova versione dei protocolli di idoneità sportiva  COCIS, presentati quest’anno durante il  XXXVII Congresso Nazionale FMSI del 20-22 luglio. </a:t>
            </a:r>
          </a:p>
          <a:p>
            <a:pPr algn="just" defTabSz="996950">
              <a:defRPr/>
            </a:pPr>
            <a:r>
              <a:rPr lang="it-IT" sz="1000" kern="1000" dirty="0">
                <a:solidFill>
                  <a:schemeClr val="tx1">
                    <a:lumMod val="75000"/>
                    <a:lumOff val="25000"/>
                  </a:schemeClr>
                </a:solidFill>
                <a:latin typeface="Corbel" panose="020B0503020204020204" pitchFamily="34" charset="0"/>
              </a:rPr>
              <a:t>Vi aspettiamo numerosi!</a:t>
            </a:r>
          </a:p>
          <a:p>
            <a:pPr algn="r" defTabSz="996950">
              <a:defRPr/>
            </a:pPr>
            <a:r>
              <a:rPr lang="it-IT" sz="1000" b="1" i="1" kern="1000" dirty="0">
                <a:solidFill>
                  <a:schemeClr val="tx1">
                    <a:lumMod val="75000"/>
                    <a:lumOff val="25000"/>
                  </a:schemeClr>
                </a:solidFill>
                <a:latin typeface="Corbel" panose="020B0503020204020204" pitchFamily="34" charset="0"/>
              </a:rPr>
              <a:t>Alberto Anedda e Claudio Reverberi </a:t>
            </a:r>
          </a:p>
          <a:p>
            <a:pPr algn="r" defTabSz="996950">
              <a:defRPr/>
            </a:pPr>
            <a:r>
              <a:rPr lang="it-IT" sz="1000" b="1" i="1" kern="1000" dirty="0">
                <a:solidFill>
                  <a:schemeClr val="tx1">
                    <a:lumMod val="75000"/>
                    <a:lumOff val="25000"/>
                  </a:schemeClr>
                </a:solidFill>
                <a:latin typeface="Corbel" panose="020B0503020204020204" pitchFamily="34" charset="0"/>
              </a:rPr>
              <a:t> Presidenti del Convegno</a:t>
            </a:r>
          </a:p>
          <a:p>
            <a:pPr algn="r" defTabSz="996950">
              <a:spcAft>
                <a:spcPts val="600"/>
              </a:spcAft>
              <a:defRPr/>
            </a:pPr>
            <a:endParaRPr lang="it-IT" sz="1100" i="1" kern="1000" dirty="0">
              <a:solidFill>
                <a:schemeClr val="tx1">
                  <a:lumMod val="75000"/>
                  <a:lumOff val="25000"/>
                </a:schemeClr>
              </a:solidFill>
              <a:latin typeface="Corbel" panose="020B0503020204020204" pitchFamily="34" charset="0"/>
            </a:endParaRPr>
          </a:p>
        </p:txBody>
      </p:sp>
      <p:pic>
        <p:nvPicPr>
          <p:cNvPr id="12" name="Picture 4" descr="S:\Profilo CARLOT\Logo_CR-AMS\CR\EMILIA-ROMAGNA\FMSI-Comitato-Regionale-Emilia-Romagna.jpg"/>
          <p:cNvPicPr>
            <a:picLocks noChangeAspect="1" noChangeArrowheads="1"/>
          </p:cNvPicPr>
          <p:nvPr/>
        </p:nvPicPr>
        <p:blipFill>
          <a:blip r:embed="rId4" cstate="print"/>
          <a:srcRect/>
          <a:stretch>
            <a:fillRect/>
          </a:stretch>
        </p:blipFill>
        <p:spPr bwMode="auto">
          <a:xfrm>
            <a:off x="5043052" y="85555"/>
            <a:ext cx="2307227" cy="1388124"/>
          </a:xfrm>
          <a:prstGeom prst="rect">
            <a:avLst/>
          </a:prstGeom>
          <a:noFill/>
        </p:spPr>
      </p:pic>
    </p:spTree>
    <p:extLst>
      <p:ext uri="{BB962C8B-B14F-4D97-AF65-F5344CB8AC3E}">
        <p14:creationId xmlns:p14="http://schemas.microsoft.com/office/powerpoint/2010/main" val="176536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12612" y="236281"/>
            <a:ext cx="4225730" cy="446293"/>
          </a:xfrm>
          <a:prstGeom prst="rect">
            <a:avLst/>
          </a:prstGeom>
          <a:gradFill flip="none" rotWithShape="1">
            <a:gsLst>
              <a:gs pos="0">
                <a:srgbClr val="DDFFF4"/>
              </a:gs>
              <a:gs pos="64000">
                <a:srgbClr val="00CC99"/>
              </a:gs>
              <a:gs pos="32000">
                <a:srgbClr val="C5FFFF"/>
              </a:gs>
              <a:gs pos="100000">
                <a:srgbClr val="339966"/>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4763"/>
            <a:r>
              <a:rPr lang="it-IT" sz="2000" b="1" dirty="0">
                <a:solidFill>
                  <a:schemeClr val="bg1"/>
                </a:solidFill>
                <a:effectLst>
                  <a:outerShdw blurRad="38100" dist="38100" dir="2700000" algn="tl">
                    <a:srgbClr val="000000">
                      <a:alpha val="43137"/>
                    </a:srgbClr>
                  </a:outerShdw>
                </a:effectLst>
                <a:latin typeface="Corbel" panose="020B0503020204020204" pitchFamily="34" charset="0"/>
              </a:rPr>
              <a:t>Sabato 9 settembre</a:t>
            </a:r>
          </a:p>
        </p:txBody>
      </p:sp>
      <p:sp>
        <p:nvSpPr>
          <p:cNvPr id="3" name="CasellaDiTesto 2"/>
          <p:cNvSpPr txBox="1"/>
          <p:nvPr/>
        </p:nvSpPr>
        <p:spPr>
          <a:xfrm>
            <a:off x="97164" y="816721"/>
            <a:ext cx="4852661" cy="5801588"/>
          </a:xfrm>
          <a:prstGeom prst="rect">
            <a:avLst/>
          </a:prstGeom>
          <a:noFill/>
        </p:spPr>
        <p:txBody>
          <a:bodyPr wrap="square" rtlCol="0">
            <a:spAutoFit/>
          </a:bodyPr>
          <a:lstStyle/>
          <a:p>
            <a:pPr>
              <a:spcAft>
                <a:spcPts val="600"/>
              </a:spcAft>
            </a:pPr>
            <a:r>
              <a:rPr lang="it-IT" sz="1200" b="1" dirty="0"/>
              <a:t>ore 8.15</a:t>
            </a:r>
            <a:r>
              <a:rPr lang="it-IT" sz="1200" dirty="0"/>
              <a:t> 	Registrazione partecipanti</a:t>
            </a:r>
          </a:p>
          <a:p>
            <a:pPr>
              <a:spcAft>
                <a:spcPts val="600"/>
              </a:spcAft>
            </a:pPr>
            <a:r>
              <a:rPr lang="it-IT" sz="1200" b="1" dirty="0"/>
              <a:t>ore 8.30	</a:t>
            </a:r>
            <a:r>
              <a:rPr lang="it-IT" sz="1200" dirty="0"/>
              <a:t>Presentazione e introduzione dei lavori </a:t>
            </a:r>
          </a:p>
          <a:p>
            <a:pPr>
              <a:spcAft>
                <a:spcPts val="600"/>
              </a:spcAft>
            </a:pPr>
            <a:br>
              <a:rPr lang="it-IT" sz="1100" dirty="0"/>
            </a:br>
            <a:r>
              <a:rPr lang="it-IT" sz="1100" dirty="0"/>
              <a:t>	</a:t>
            </a:r>
          </a:p>
          <a:p>
            <a:pPr>
              <a:spcAft>
                <a:spcPts val="1200"/>
              </a:spcAft>
            </a:pPr>
            <a:r>
              <a:rPr lang="it-IT" sz="1400" b="1" i="1" dirty="0">
                <a:solidFill>
                  <a:srgbClr val="00CC99"/>
                </a:solidFill>
              </a:rPr>
              <a:t>I Sessione</a:t>
            </a:r>
            <a:br>
              <a:rPr lang="it-IT" sz="1100" b="1" i="1" dirty="0">
                <a:solidFill>
                  <a:srgbClr val="002060"/>
                </a:solidFill>
              </a:rPr>
            </a:br>
            <a:r>
              <a:rPr lang="it-IT" sz="1200" b="1" i="1" dirty="0"/>
              <a:t>Moderatori: N. </a:t>
            </a:r>
            <a:r>
              <a:rPr lang="it-IT" sz="1200" b="1" i="1" dirty="0" err="1"/>
              <a:t>Gaibazzi</a:t>
            </a:r>
            <a:r>
              <a:rPr lang="it-IT" sz="1200" b="1" i="1" dirty="0"/>
              <a:t> e G. Gonzi</a:t>
            </a:r>
            <a:endParaRPr lang="it-IT" sz="1200" dirty="0"/>
          </a:p>
          <a:p>
            <a:r>
              <a:rPr lang="it-IT" sz="1200" b="1" dirty="0"/>
              <a:t>ore 9.00</a:t>
            </a:r>
            <a:r>
              <a:rPr lang="it-IT" sz="1200" dirty="0"/>
              <a:t> 	Percorso Diagnostico dell’atleta con cardiomiopatia 	ipertrofica, l’importanza delle tecniche di imaging cardiaca                 </a:t>
            </a:r>
            <a:br>
              <a:rPr lang="it-IT" sz="1200" dirty="0"/>
            </a:br>
            <a:r>
              <a:rPr lang="it-IT" sz="1200" dirty="0"/>
              <a:t>	</a:t>
            </a:r>
            <a:r>
              <a:rPr lang="it-IT" sz="1200" i="1" dirty="0"/>
              <a:t>G.M. </a:t>
            </a:r>
            <a:r>
              <a:rPr lang="it-IT" sz="1200" i="1" dirty="0" err="1"/>
              <a:t>Pelà</a:t>
            </a:r>
            <a:endParaRPr lang="it-IT" sz="1200" i="1" dirty="0"/>
          </a:p>
          <a:p>
            <a:br>
              <a:rPr lang="it-IT" sz="1200" dirty="0"/>
            </a:br>
            <a:r>
              <a:rPr lang="it-IT" sz="1200" b="1" dirty="0"/>
              <a:t>ore 9.20 </a:t>
            </a:r>
            <a:r>
              <a:rPr lang="it-IT" sz="1200" dirty="0"/>
              <a:t>	Cardiomiopatia ischemica, ponti miocardici e origine 	anomale delle coronarie: dalla TAC coronarica alla 	coronarografia</a:t>
            </a:r>
          </a:p>
          <a:p>
            <a:r>
              <a:rPr lang="it-IT" sz="1200" dirty="0"/>
              <a:t>	</a:t>
            </a:r>
            <a:r>
              <a:rPr lang="it-IT" sz="1200" i="1" dirty="0"/>
              <a:t>L. Vignali</a:t>
            </a:r>
          </a:p>
          <a:p>
            <a:endParaRPr lang="it-IT" sz="1200" i="1" dirty="0"/>
          </a:p>
          <a:p>
            <a:r>
              <a:rPr lang="it-IT" sz="1200" b="1" dirty="0"/>
              <a:t>ore 9.40</a:t>
            </a:r>
            <a:r>
              <a:rPr lang="it-IT" sz="1200" i="1" dirty="0"/>
              <a:t>	</a:t>
            </a:r>
            <a:r>
              <a:rPr lang="it-IT" sz="1200" dirty="0"/>
              <a:t>Idoneità sportiva nei portatori di device</a:t>
            </a:r>
          </a:p>
          <a:p>
            <a:r>
              <a:rPr lang="it-IT" sz="1200" dirty="0"/>
              <a:t>	</a:t>
            </a:r>
            <a:r>
              <a:rPr lang="it-IT" sz="1200" i="1" dirty="0"/>
              <a:t>F. Giada</a:t>
            </a:r>
          </a:p>
          <a:p>
            <a:endParaRPr lang="it-IT" sz="1200" i="1" dirty="0"/>
          </a:p>
          <a:p>
            <a:endParaRPr lang="it-IT" sz="1100" i="1" dirty="0"/>
          </a:p>
          <a:p>
            <a:r>
              <a:rPr lang="it-IT" sz="1400" b="1" i="1" dirty="0">
                <a:solidFill>
                  <a:srgbClr val="00CC99"/>
                </a:solidFill>
              </a:rPr>
              <a:t>II Sessione</a:t>
            </a:r>
            <a:br>
              <a:rPr lang="it-IT" sz="1100" b="1" i="1" dirty="0">
                <a:solidFill>
                  <a:srgbClr val="002060"/>
                </a:solidFill>
              </a:rPr>
            </a:br>
            <a:r>
              <a:rPr lang="it-IT" sz="1200" b="1" i="1" dirty="0"/>
              <a:t>Moderatori: L. Baldini e G. Tortorella</a:t>
            </a:r>
            <a:endParaRPr lang="it-IT" sz="1200" i="1" dirty="0"/>
          </a:p>
          <a:p>
            <a:endParaRPr lang="it-IT" sz="1200" i="1" dirty="0"/>
          </a:p>
          <a:p>
            <a:r>
              <a:rPr lang="it-IT" sz="1200" b="1" dirty="0"/>
              <a:t>ore 10.00</a:t>
            </a:r>
            <a:r>
              <a:rPr lang="it-IT" sz="1200" i="1" dirty="0"/>
              <a:t>	</a:t>
            </a:r>
            <a:r>
              <a:rPr lang="it-IT" sz="1200" b="1" dirty="0"/>
              <a:t>Lettura Magistrale: "Il Cardiologo dello sport: passato, 	presente e futuro"</a:t>
            </a:r>
            <a:br>
              <a:rPr lang="it-IT" sz="1200" dirty="0"/>
            </a:br>
            <a:r>
              <a:rPr lang="it-IT" sz="1200" dirty="0"/>
              <a:t>	</a:t>
            </a:r>
            <a:r>
              <a:rPr lang="it-IT" sz="1200" i="1" dirty="0"/>
              <a:t>P. Zeppilli – Presenta G. </a:t>
            </a:r>
            <a:r>
              <a:rPr lang="it-IT" sz="1200" i="1" dirty="0" err="1"/>
              <a:t>Niccoli</a:t>
            </a:r>
            <a:endParaRPr lang="it-IT" sz="1200" i="1" dirty="0"/>
          </a:p>
          <a:p>
            <a:endParaRPr lang="it-IT" sz="1200" i="1" dirty="0"/>
          </a:p>
          <a:p>
            <a:br>
              <a:rPr lang="it-IT" sz="1100" i="1" dirty="0"/>
            </a:br>
            <a:br>
              <a:rPr lang="it-IT" sz="1100" i="1" dirty="0"/>
            </a:br>
            <a:endParaRPr lang="it-IT" sz="1100" i="1" dirty="0"/>
          </a:p>
        </p:txBody>
      </p:sp>
      <p:sp>
        <p:nvSpPr>
          <p:cNvPr id="13" name="CasellaDiTesto 12"/>
          <p:cNvSpPr txBox="1"/>
          <p:nvPr/>
        </p:nvSpPr>
        <p:spPr>
          <a:xfrm>
            <a:off x="4950972" y="248838"/>
            <a:ext cx="4955028" cy="5155257"/>
          </a:xfrm>
          <a:prstGeom prst="rect">
            <a:avLst/>
          </a:prstGeom>
          <a:noFill/>
        </p:spPr>
        <p:txBody>
          <a:bodyPr wrap="square" rtlCol="0">
            <a:spAutoFit/>
          </a:bodyPr>
          <a:lstStyle/>
          <a:p>
            <a:pPr>
              <a:spcAft>
                <a:spcPts val="1200"/>
              </a:spcAft>
            </a:pPr>
            <a:br>
              <a:rPr lang="it-IT" sz="1200" dirty="0"/>
            </a:br>
            <a:r>
              <a:rPr lang="it-IT" sz="1200" b="1" dirty="0"/>
              <a:t>ore 11.00 </a:t>
            </a:r>
            <a:r>
              <a:rPr lang="it-IT" sz="1200" dirty="0"/>
              <a:t>	Il test genetico è </a:t>
            </a:r>
            <a:r>
              <a:rPr lang="it-IT" sz="1200" i="1" dirty="0"/>
              <a:t>once </a:t>
            </a:r>
            <a:r>
              <a:rPr lang="it-IT" sz="1200" i="1" dirty="0" err="1"/>
              <a:t>forever</a:t>
            </a:r>
            <a:r>
              <a:rPr lang="it-IT" sz="1200" dirty="0"/>
              <a:t>? Esiti negativi e varianti dal 	significato dubbio: cosa significano?	</a:t>
            </a:r>
            <a:br>
              <a:rPr lang="it-IT" sz="1200" dirty="0"/>
            </a:br>
            <a:r>
              <a:rPr lang="it-IT" sz="1200" dirty="0"/>
              <a:t>	</a:t>
            </a:r>
            <a:r>
              <a:rPr lang="it-IT" sz="1200" i="1" dirty="0"/>
              <a:t>N. Marziliano</a:t>
            </a:r>
          </a:p>
          <a:p>
            <a:pPr>
              <a:spcAft>
                <a:spcPts val="1200"/>
              </a:spcAft>
            </a:pPr>
            <a:r>
              <a:rPr lang="it-IT" sz="1200" b="1" dirty="0"/>
              <a:t>ore 11.20	</a:t>
            </a:r>
            <a:r>
              <a:rPr lang="it-IT" sz="1200" dirty="0"/>
              <a:t>Ipertensione arteriosa e fattori di rischio </a:t>
            </a:r>
            <a:br>
              <a:rPr lang="it-IT" sz="1200" dirty="0"/>
            </a:br>
            <a:r>
              <a:rPr lang="it-IT" sz="1200" i="1" dirty="0"/>
              <a:t>	A. Biffi</a:t>
            </a:r>
          </a:p>
          <a:p>
            <a:pPr>
              <a:spcAft>
                <a:spcPts val="1200"/>
              </a:spcAft>
            </a:pPr>
            <a:endParaRPr lang="it-IT" sz="1200" i="1" dirty="0"/>
          </a:p>
          <a:p>
            <a:pPr>
              <a:spcAft>
                <a:spcPts val="1200"/>
              </a:spcAft>
            </a:pPr>
            <a:r>
              <a:rPr lang="it-IT" sz="1400" b="1" i="1" dirty="0">
                <a:solidFill>
                  <a:srgbClr val="00CC99"/>
                </a:solidFill>
              </a:rPr>
              <a:t>III Sessione</a:t>
            </a:r>
            <a:br>
              <a:rPr lang="it-IT" sz="1100" b="1" i="1" dirty="0"/>
            </a:br>
            <a:r>
              <a:rPr lang="it-IT" sz="1200" b="1" i="1" dirty="0"/>
              <a:t>Moderatori: I. Dodi e G. Beltrami</a:t>
            </a:r>
            <a:br>
              <a:rPr lang="it-IT" sz="1200" b="1" i="1" dirty="0"/>
            </a:br>
            <a:br>
              <a:rPr lang="it-IT" sz="1200" b="1" i="1" dirty="0"/>
            </a:br>
            <a:r>
              <a:rPr lang="it-IT" sz="1200" b="1" dirty="0"/>
              <a:t>ore 11.40	</a:t>
            </a:r>
            <a:r>
              <a:rPr lang="it-IT" sz="1200" dirty="0"/>
              <a:t>Nuove opportunità terapeutiche per l’atleta master 	</a:t>
            </a:r>
            <a:r>
              <a:rPr lang="it-IT" sz="1200" dirty="0" err="1"/>
              <a:t>dislipidemico</a:t>
            </a:r>
            <a:br>
              <a:rPr lang="it-IT" sz="1200" dirty="0"/>
            </a:br>
            <a:r>
              <a:rPr lang="it-IT" sz="1200" dirty="0"/>
              <a:t>	</a:t>
            </a:r>
            <a:r>
              <a:rPr lang="it-IT" sz="1200" i="1" dirty="0"/>
              <a:t>G. Patrizi</a:t>
            </a:r>
            <a:br>
              <a:rPr lang="it-IT" sz="1200" i="1" dirty="0"/>
            </a:br>
            <a:br>
              <a:rPr lang="it-IT" sz="1200" i="1" dirty="0"/>
            </a:br>
            <a:r>
              <a:rPr lang="it-IT" sz="1200" b="1" dirty="0"/>
              <a:t>ore 12.00 	</a:t>
            </a:r>
            <a:r>
              <a:rPr lang="it-IT" sz="1200" dirty="0"/>
              <a:t>Bambini e adolescenti con cardiopatie congenite</a:t>
            </a:r>
            <a:br>
              <a:rPr lang="it-IT" sz="1200" b="1" dirty="0"/>
            </a:br>
            <a:r>
              <a:rPr lang="it-IT" sz="1200" b="1" dirty="0"/>
              <a:t>	</a:t>
            </a:r>
            <a:r>
              <a:rPr lang="it-IT" sz="1200" i="1" dirty="0"/>
              <a:t>B. </a:t>
            </a:r>
            <a:r>
              <a:rPr lang="it-IT" sz="1200" i="1" dirty="0" err="1"/>
              <a:t>Tchana</a:t>
            </a:r>
            <a:endParaRPr lang="it-IT" sz="1200" i="1" dirty="0"/>
          </a:p>
          <a:p>
            <a:r>
              <a:rPr lang="it-IT" sz="1200" b="1" dirty="0"/>
              <a:t>ore 12.20</a:t>
            </a:r>
            <a:r>
              <a:rPr lang="it-IT" sz="1200" dirty="0"/>
              <a:t> 	RMN e </a:t>
            </a:r>
            <a:r>
              <a:rPr lang="it-IT" sz="1200" i="1" dirty="0"/>
              <a:t>Late </a:t>
            </a:r>
            <a:r>
              <a:rPr lang="it-IT" sz="1200" i="1" dirty="0" err="1"/>
              <a:t>enhancement</a:t>
            </a:r>
            <a:r>
              <a:rPr lang="it-IT" sz="1200" dirty="0"/>
              <a:t>: cause e significato prognostico</a:t>
            </a:r>
          </a:p>
          <a:p>
            <a:r>
              <a:rPr lang="it-IT" sz="1200" dirty="0"/>
              <a:t>	</a:t>
            </a:r>
            <a:r>
              <a:rPr lang="it-IT" sz="1200" i="1" dirty="0"/>
              <a:t>A.A. Palumbo</a:t>
            </a:r>
          </a:p>
          <a:p>
            <a:endParaRPr lang="it-IT" sz="1200" i="1" dirty="0"/>
          </a:p>
          <a:p>
            <a:r>
              <a:rPr lang="it-IT" sz="1200" b="1" dirty="0"/>
              <a:t>ore 13.00	Discussione sui temi trattati</a:t>
            </a:r>
            <a:br>
              <a:rPr lang="it-IT" sz="1200" b="1" dirty="0"/>
            </a:br>
            <a:r>
              <a:rPr lang="it-IT" sz="1200" b="1" dirty="0"/>
              <a:t>	</a:t>
            </a:r>
            <a:r>
              <a:rPr lang="it-IT" sz="1200" i="1" dirty="0"/>
              <a:t>A. Anedda e C. Reverberi</a:t>
            </a:r>
          </a:p>
          <a:p>
            <a:endParaRPr lang="it-IT" sz="1200" b="1" dirty="0"/>
          </a:p>
          <a:p>
            <a:r>
              <a:rPr lang="it-IT" sz="1200" b="1" dirty="0"/>
              <a:t>ore 13.30	</a:t>
            </a:r>
            <a:r>
              <a:rPr lang="it-IT" sz="1200" i="1" dirty="0"/>
              <a:t>Questionario ECM</a:t>
            </a:r>
          </a:p>
          <a:p>
            <a:pPr>
              <a:spcAft>
                <a:spcPts val="800"/>
              </a:spcAft>
            </a:pPr>
            <a:endParaRPr lang="it-IT" sz="1100" b="1" i="1" dirty="0"/>
          </a:p>
        </p:txBody>
      </p:sp>
      <p:cxnSp>
        <p:nvCxnSpPr>
          <p:cNvPr id="25" name="Connettore 1 24"/>
          <p:cNvCxnSpPr/>
          <p:nvPr/>
        </p:nvCxnSpPr>
        <p:spPr>
          <a:xfrm>
            <a:off x="0" y="1577064"/>
            <a:ext cx="1894008" cy="0"/>
          </a:xfrm>
          <a:prstGeom prst="line">
            <a:avLst/>
          </a:prstGeom>
          <a:ln w="19050">
            <a:solidFill>
              <a:srgbClr val="339966"/>
            </a:solidFill>
            <a:tailEnd type="oval"/>
          </a:ln>
        </p:spPr>
        <p:style>
          <a:lnRef idx="1">
            <a:schemeClr val="accent2"/>
          </a:lnRef>
          <a:fillRef idx="0">
            <a:schemeClr val="accent2"/>
          </a:fillRef>
          <a:effectRef idx="0">
            <a:schemeClr val="accent2"/>
          </a:effectRef>
          <a:fontRef idx="minor">
            <a:schemeClr val="tx1"/>
          </a:fontRef>
        </p:style>
      </p:cxnSp>
      <p:sp>
        <p:nvSpPr>
          <p:cNvPr id="8" name="Rettangolo 7"/>
          <p:cNvSpPr/>
          <p:nvPr/>
        </p:nvSpPr>
        <p:spPr>
          <a:xfrm>
            <a:off x="-12613" y="6386512"/>
            <a:ext cx="9918613" cy="671513"/>
          </a:xfrm>
          <a:prstGeom prst="rect">
            <a:avLst/>
          </a:prstGeom>
          <a:gradFill flip="none" rotWithShape="1">
            <a:gsLst>
              <a:gs pos="0">
                <a:srgbClr val="DDFFF4"/>
              </a:gs>
              <a:gs pos="64000">
                <a:srgbClr val="00CC99"/>
              </a:gs>
              <a:gs pos="32000">
                <a:srgbClr val="C5FFFF"/>
              </a:gs>
              <a:gs pos="100000">
                <a:srgbClr val="339966"/>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4763"/>
            <a:endParaRPr lang="it-IT" sz="2000" b="1" dirty="0">
              <a:solidFill>
                <a:schemeClr val="bg1"/>
              </a:solidFill>
              <a:effectLst>
                <a:outerShdw blurRad="38100" dist="38100" dir="2700000" algn="tl">
                  <a:srgbClr val="000000">
                    <a:alpha val="43137"/>
                  </a:srgbClr>
                </a:outerShdw>
              </a:effectLst>
              <a:latin typeface="Corbel" panose="020B0503020204020204" pitchFamily="34" charset="0"/>
            </a:endParaRPr>
          </a:p>
        </p:txBody>
      </p:sp>
      <p:pic>
        <p:nvPicPr>
          <p:cNvPr id="6" name="Picture 5" descr="C:\Users\d.carlot\Desktop\colored-silhouettes-of-runners_23-2147619177.jpg"/>
          <p:cNvPicPr>
            <a:picLocks noChangeAspect="1" noChangeArrowheads="1"/>
          </p:cNvPicPr>
          <p:nvPr/>
        </p:nvPicPr>
        <p:blipFill rotWithShape="1">
          <a:blip r:embed="rId3" cstate="print">
            <a:clrChange>
              <a:clrFrom>
                <a:srgbClr val="FFFFFF"/>
              </a:clrFrom>
              <a:clrTo>
                <a:srgbClr val="FFFFFF">
                  <a:alpha val="0"/>
                </a:srgbClr>
              </a:clrTo>
            </a:clrChange>
          </a:blip>
          <a:srcRect b="9581"/>
          <a:stretch/>
        </p:blipFill>
        <p:spPr bwMode="auto">
          <a:xfrm>
            <a:off x="6995833" y="4260486"/>
            <a:ext cx="3115028" cy="2816590"/>
          </a:xfrm>
          <a:prstGeom prst="rect">
            <a:avLst/>
          </a:prstGeom>
          <a:noFill/>
        </p:spPr>
      </p:pic>
    </p:spTree>
    <p:extLst>
      <p:ext uri="{BB962C8B-B14F-4D97-AF65-F5344CB8AC3E}">
        <p14:creationId xmlns:p14="http://schemas.microsoft.com/office/powerpoint/2010/main" val="186356472"/>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670</Words>
  <Application>Microsoft Office PowerPoint</Application>
  <PresentationFormat>A4 (21x29,7 cm)</PresentationFormat>
  <Paragraphs>49</Paragraphs>
  <Slides>2</Slides>
  <Notes>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vt:i4>
      </vt:variant>
    </vt:vector>
  </HeadingPairs>
  <TitlesOfParts>
    <vt:vector size="7" baseType="lpstr">
      <vt:lpstr>Arial</vt:lpstr>
      <vt:lpstr>Calibri</vt:lpstr>
      <vt:lpstr>Calibri Light</vt:lpstr>
      <vt:lpstr>Corbel</vt:lpstr>
      <vt:lpstr>Tema di Office</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Daniela Carlot</dc:creator>
  <cp:lastModifiedBy>alberto</cp:lastModifiedBy>
  <cp:revision>126</cp:revision>
  <cp:lastPrinted>2016-07-22T14:20:41Z</cp:lastPrinted>
  <dcterms:created xsi:type="dcterms:W3CDTF">2015-07-28T15:40:20Z</dcterms:created>
  <dcterms:modified xsi:type="dcterms:W3CDTF">2023-06-07T08:34:29Z</dcterms:modified>
</cp:coreProperties>
</file>